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1139" r:id="rId2"/>
    <p:sldId id="1085" r:id="rId3"/>
    <p:sldId id="1208" r:id="rId4"/>
    <p:sldId id="1212" r:id="rId5"/>
    <p:sldId id="1215" r:id="rId6"/>
    <p:sldId id="1216" r:id="rId7"/>
    <p:sldId id="1217" r:id="rId8"/>
    <p:sldId id="1218" r:id="rId9"/>
    <p:sldId id="1219" r:id="rId10"/>
    <p:sldId id="1224" r:id="rId11"/>
    <p:sldId id="1221" r:id="rId12"/>
    <p:sldId id="1213" r:id="rId13"/>
    <p:sldId id="1223" r:id="rId14"/>
    <p:sldId id="1222" r:id="rId15"/>
    <p:sldId id="1214" r:id="rId16"/>
  </p:sldIdLst>
  <p:sldSz cx="14630400" cy="8229600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1pPr>
    <a:lvl2pPr marL="652815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2pPr>
    <a:lvl3pPr marL="1305635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3pPr>
    <a:lvl4pPr marL="1958454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4pPr>
    <a:lvl5pPr marL="2611271" algn="l" rtl="0" fontAlgn="base">
      <a:spcBef>
        <a:spcPct val="0"/>
      </a:spcBef>
      <a:spcAft>
        <a:spcPct val="0"/>
      </a:spcAft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5pPr>
    <a:lvl6pPr marL="3264083" algn="l" defTabSz="652815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6pPr>
    <a:lvl7pPr marL="3916900" algn="l" defTabSz="652815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7pPr>
    <a:lvl8pPr marL="4569714" algn="l" defTabSz="652815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8pPr>
    <a:lvl9pPr marL="5222535" algn="l" defTabSz="652815" rtl="0" eaLnBrk="1" latinLnBrk="0" hangingPunct="1">
      <a:defRPr sz="36600" kern="1200">
        <a:solidFill>
          <a:schemeClr val="accent1"/>
        </a:solidFill>
        <a:latin typeface="Helvetica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1575"/>
    <a:srgbClr val="147500"/>
    <a:srgbClr val="900306"/>
    <a:srgbClr val="32415C"/>
    <a:srgbClr val="FB0A10"/>
    <a:srgbClr val="94F0E4"/>
    <a:srgbClr val="5771A0"/>
    <a:srgbClr val="800080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6796" autoAdjust="0"/>
  </p:normalViewPr>
  <p:slideViewPr>
    <p:cSldViewPr>
      <p:cViewPr varScale="1">
        <p:scale>
          <a:sx n="40" d="100"/>
          <a:sy n="40" d="100"/>
        </p:scale>
        <p:origin x="864" y="38"/>
      </p:cViewPr>
      <p:guideLst>
        <p:guide orient="horz" pos="2592"/>
        <p:guide pos="4605"/>
      </p:guideLst>
    </p:cSldViewPr>
  </p:slideViewPr>
  <p:outlineViewPr>
    <p:cViewPr>
      <p:scale>
        <a:sx n="33" d="100"/>
        <a:sy n="33" d="100"/>
      </p:scale>
      <p:origin x="0" y="-3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88"/>
    </p:cViewPr>
  </p:sorterViewPr>
  <p:notesViewPr>
    <p:cSldViewPr>
      <p:cViewPr varScale="1">
        <p:scale>
          <a:sx n="106" d="100"/>
          <a:sy n="106" d="100"/>
        </p:scale>
        <p:origin x="-4208" y="-112"/>
      </p:cViewPr>
      <p:guideLst>
        <p:guide orient="horz" pos="2931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1800" y="596900"/>
            <a:ext cx="6183313" cy="3478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28638" y="4424363"/>
            <a:ext cx="6049962" cy="4186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282" tIns="45329" rIns="92282" bIns="453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We want this to be in font 11 and justify.</a:t>
            </a:r>
          </a:p>
        </p:txBody>
      </p:sp>
    </p:spTree>
    <p:extLst>
      <p:ext uri="{BB962C8B-B14F-4D97-AF65-F5344CB8AC3E}">
        <p14:creationId xmlns:p14="http://schemas.microsoft.com/office/powerpoint/2010/main" val="3688371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600" kern="1200">
        <a:solidFill>
          <a:schemeClr val="tx1"/>
        </a:solidFill>
        <a:latin typeface="Arial" pitchFamily="-65" charset="0"/>
        <a:ea typeface="ＭＳ Ｐゴシック" charset="-128"/>
        <a:cs typeface="ＭＳ Ｐゴシック" charset="-128"/>
      </a:defRPr>
    </a:lvl1pPr>
    <a:lvl2pPr marL="51183362" indent="-51183362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2pPr>
    <a:lvl3pPr marL="130563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3pPr>
    <a:lvl4pPr marL="1958454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4pPr>
    <a:lvl5pPr marL="2611271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Times" pitchFamily="-65" charset="0"/>
        <a:ea typeface="ＭＳ Ｐゴシック" pitchFamily="-65" charset="-128"/>
        <a:cs typeface="+mn-cs"/>
      </a:defRPr>
    </a:lvl5pPr>
    <a:lvl6pPr marL="3264083" algn="l" defTabSz="6528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3916900" algn="l" defTabSz="6528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4569714" algn="l" defTabSz="6528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222535" algn="l" defTabSz="65281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6449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13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31800" y="596900"/>
            <a:ext cx="6183313" cy="3478213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07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14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31800" y="596900"/>
            <a:ext cx="6183313" cy="3478213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73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3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31800" y="596900"/>
            <a:ext cx="6183313" cy="3478213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971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4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31800" y="596900"/>
            <a:ext cx="6183313" cy="3478213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1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6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31800" y="596900"/>
            <a:ext cx="6183313" cy="3478213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9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7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31800" y="596900"/>
            <a:ext cx="6183313" cy="3478213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14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8133" y="8842030"/>
            <a:ext cx="3043343" cy="46545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8713119" indent="-38246500"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66618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33237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99855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66473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1170D10-332C-134B-84B1-B22FF09061DC}" type="slidenum">
              <a:rPr lang="en-US" sz="1200" b="0"/>
              <a:pPr/>
              <a:t>8</a:t>
            </a:fld>
            <a:endParaRPr lang="en-US" sz="1200" b="0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431800" y="596900"/>
            <a:ext cx="6183313" cy="3478213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eaLnBrk="1" hangingPunct="1"/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Mobile telephony grew faster than almost anyone would have predicted 15 years ago, to the point where at least 94% of the world’s population receives a signal</a:t>
            </a:r>
            <a:r>
              <a:rPr lang="en-US" sz="1600" b="0" i="0" kern="120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. Internet 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access can be added to a mobile network with far less investment than building the original network, leading to a rapid rollout of mobile Internet service that already covers at least 48% of the population worldwide.  And from a standing start just six or seven years ago, more than 28% of the population worldwide have already subscribed.</a:t>
            </a:r>
          </a:p>
          <a:p>
            <a:pPr eaLnBrk="1" hangingPunct="1"/>
            <a:endParaRPr lang="en-US" dirty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2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Taipei, Taiwan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Florence, Italy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Tel Aviv, Israel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Helsinki, Finland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Hong Kong, China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Macau, China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Paris, France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New York, USA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Perth, Australia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438524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596900"/>
            <a:ext cx="6183313" cy="3478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D (includes everything in which the computer poses</a:t>
            </a:r>
            <a:r>
              <a:rPr lang="en-US" baseline="0" dirty="0" smtClean="0"/>
              <a:t> a question and you have to answer in a computer-readable form, which so far means multiple choice)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9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Disney now has until 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2023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 to figure out how to extend that date once again. Enter Steamboat Willy, the first Mickey Mouse cartoon and the first animated short by Walt Disney in 1928. Under the 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1909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 Copyright scheme, the Mickey Mouse character had copyright protection for 56 years (with the renewal), expiring in 1984.</a:t>
            </a:r>
          </a:p>
          <a:p>
            <a:endParaRPr lang="en-US" sz="1600" b="0" i="0" kern="1200" dirty="0" smtClean="0">
              <a:solidFill>
                <a:schemeClr val="tx1"/>
              </a:solidFill>
              <a:effectLst/>
              <a:latin typeface="Arial" pitchFamily="-65" charset="0"/>
              <a:ea typeface="ＭＳ Ｐゴシック" charset="-128"/>
            </a:endParaRP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Works in the 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public domain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Arial" pitchFamily="-65" charset="0"/>
                <a:ea typeface="ＭＳ Ｐゴシック" charset="-128"/>
                <a:cs typeface="ＭＳ Ｐゴシック" charset="-128"/>
              </a:rPr>
              <a:t> are those whose intellectual property rights have expired, have been forfeited, or are inapplicable. Examples include the works of Shakespeare and Beethoven,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9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3399" y="1188732"/>
            <a:ext cx="7498601" cy="6367037"/>
          </a:xfrm>
        </p:spPr>
        <p:txBody>
          <a:bodyPr/>
          <a:lstStyle>
            <a:lvl1pPr>
              <a:defRPr sz="4000">
                <a:latin typeface="VAG Rounded" panose="020B0500000000000000" pitchFamily="34" charset="0"/>
              </a:defRPr>
            </a:lvl1pPr>
            <a:lvl2pPr>
              <a:defRPr sz="3400">
                <a:latin typeface="VAG Rounded" panose="020B0500000000000000" pitchFamily="34" charset="0"/>
              </a:defRPr>
            </a:lvl2pPr>
            <a:lvl3pPr>
              <a:defRPr sz="2900">
                <a:latin typeface="VAG Rounded" panose="020B0500000000000000" pitchFamily="34" charset="0"/>
              </a:defRPr>
            </a:lvl3pPr>
            <a:lvl4pPr>
              <a:defRPr sz="2600">
                <a:latin typeface="VAG Rounded" panose="020B0500000000000000" pitchFamily="34" charset="0"/>
              </a:defRPr>
            </a:lvl4pPr>
            <a:lvl5pPr>
              <a:defRPr sz="2600">
                <a:latin typeface="VAG Rounded" panose="020B0500000000000000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2" y="1188732"/>
            <a:ext cx="4766310" cy="6367037"/>
          </a:xfrm>
        </p:spPr>
        <p:txBody>
          <a:bodyPr/>
          <a:lstStyle>
            <a:lvl1pPr>
              <a:defRPr sz="4000">
                <a:latin typeface="VAG Rounded" panose="020B0500000000000000" pitchFamily="34" charset="0"/>
              </a:defRPr>
            </a:lvl1pPr>
            <a:lvl2pPr>
              <a:defRPr sz="3400">
                <a:latin typeface="VAG Rounded" panose="020B0500000000000000" pitchFamily="34" charset="0"/>
              </a:defRPr>
            </a:lvl2pPr>
            <a:lvl3pPr>
              <a:defRPr sz="2900">
                <a:latin typeface="VAG Rounded" panose="020B0500000000000000" pitchFamily="34" charset="0"/>
              </a:defRPr>
            </a:lvl3pPr>
            <a:lvl4pPr>
              <a:defRPr sz="2600">
                <a:latin typeface="VAG Rounded" panose="020B0500000000000000" pitchFamily="34" charset="0"/>
              </a:defRPr>
            </a:lvl4pPr>
            <a:lvl5pPr>
              <a:defRPr sz="2600">
                <a:latin typeface="VAG Rounded" panose="020B0500000000000000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62" tIns="65282" rIns="130562" bIns="65282" anchor="t">
            <a:noAutofit/>
          </a:bodyPr>
          <a:lstStyle>
            <a:lvl1pPr>
              <a:defRPr>
                <a:latin typeface="VAG Rounded" panose="020B0500000000000000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883399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231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2904314" y="7890893"/>
            <a:ext cx="10972800" cy="3656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71" tIns="36270" rIns="90671" bIns="36270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VAG Rounded" panose="020B0500000000000000" pitchFamily="34" charset="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Impact of Computing II</a:t>
            </a:r>
            <a:r>
              <a:rPr lang="en-US" sz="1900" b="1" kern="1200" baseline="0" dirty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)          </a:t>
            </a:r>
          </a:p>
        </p:txBody>
      </p:sp>
      <p:pic>
        <p:nvPicPr>
          <p:cNvPr id="12" name="Picture 25" descr="Seal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7724614"/>
            <a:ext cx="495283" cy="49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8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3198375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1"/>
          <p:cNvSpPr>
            <a:spLocks noChangeArrowheads="1"/>
          </p:cNvSpPr>
          <p:nvPr userDrawn="1"/>
        </p:nvSpPr>
        <p:spPr bwMode="auto">
          <a:xfrm>
            <a:off x="13487389" y="7505224"/>
            <a:ext cx="1143011" cy="2886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71" tIns="36270" rIns="90671" bIns="36270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69ACC4A-C4B3-2E4C-9A16-1CB1EAFC5291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169920" cy="7021830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360" y="329567"/>
            <a:ext cx="93878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484701E-00B5-B446-8F20-163EC44EFCE5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82887"/>
            <a:ext cx="9164320" cy="5695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7280" y="1371613"/>
            <a:ext cx="6156960" cy="25660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98080" y="1371613"/>
            <a:ext cx="6156960" cy="2566037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21" y="817247"/>
            <a:ext cx="7365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263" y="817247"/>
            <a:ext cx="4572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783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600" y="817247"/>
            <a:ext cx="1270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67200" y="3401568"/>
            <a:ext cx="9631680" cy="1810512"/>
          </a:xfrm>
        </p:spPr>
        <p:txBody>
          <a:bodyPr lIns="143621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0" indent="0" algn="ctr">
              <a:spcBef>
                <a:spcPts val="0"/>
              </a:spcBef>
              <a:buNone/>
              <a:defRPr sz="10100" b="1" cap="none" spc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defRPr>
            </a:lvl1pPr>
            <a:lvl2pPr marL="652815" indent="0" algn="ctr">
              <a:buNone/>
            </a:lvl2pPr>
            <a:lvl3pPr marL="1305635" indent="0" algn="ctr">
              <a:buNone/>
            </a:lvl3pPr>
            <a:lvl4pPr marL="1958454" indent="0" algn="ctr">
              <a:buNone/>
            </a:lvl4pPr>
            <a:lvl5pPr marL="2611271" indent="0" algn="ctr">
              <a:buNone/>
            </a:lvl5pPr>
            <a:lvl6pPr marL="3264083" indent="0" algn="ctr">
              <a:buNone/>
            </a:lvl6pPr>
            <a:lvl7pPr marL="3916900" indent="0" algn="ctr">
              <a:buNone/>
            </a:lvl7pPr>
            <a:lvl8pPr marL="4569714" indent="0" algn="ctr">
              <a:buNone/>
            </a:lvl8pPr>
            <a:lvl9pPr marL="5222535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4431514" y="6690864"/>
            <a:ext cx="9436901" cy="47194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1" tIns="45699" rIns="91401" bIns="45699"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7726682" y="1287781"/>
            <a:ext cx="6913880" cy="6949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99440" y="5"/>
            <a:ext cx="8821421" cy="79381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5236414">
            <a:off x="7961630" y="1542421"/>
            <a:ext cx="4937760" cy="190246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509760" y="0"/>
            <a:ext cx="438912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09760" y="5120640"/>
            <a:ext cx="512064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9509760" y="0"/>
            <a:ext cx="2194560" cy="51206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9517401" y="5095875"/>
            <a:ext cx="3345179" cy="313372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509760" y="5120640"/>
            <a:ext cx="256032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9509760" y="1645920"/>
            <a:ext cx="5120640" cy="3474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9509760" y="2103120"/>
            <a:ext cx="5120640" cy="30175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1584960" y="5120640"/>
            <a:ext cx="79248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853440" y="5120640"/>
            <a:ext cx="853440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86741" y="2926080"/>
            <a:ext cx="9022080" cy="21945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86741" y="2560320"/>
            <a:ext cx="9022080" cy="25603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315200" y="5120640"/>
            <a:ext cx="2194560" cy="3108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62" tIns="65282" rIns="130562" bIns="65282"/>
          <a:lstStyle/>
          <a:p>
            <a:pPr eaLnBrk="0" hangingPunct="0">
              <a:defRPr/>
            </a:pPr>
            <a:endParaRPr lang="en-US">
              <a:latin typeface="Helvetica" pitchFamily="-65" charset="0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81" y="481967"/>
            <a:ext cx="13606779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594360" y="817247"/>
            <a:ext cx="43181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657881" y="817247"/>
            <a:ext cx="4317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1628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2007" y="817247"/>
            <a:ext cx="15240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0101" y="817247"/>
            <a:ext cx="58419" cy="43815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046" y="1622008"/>
            <a:ext cx="9148877" cy="1172982"/>
          </a:xfrm>
        </p:spPr>
        <p:txBody>
          <a:bodyPr lIns="117508" bIns="0"/>
          <a:lstStyle>
            <a:lvl1pPr marL="78342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43" y="614477"/>
            <a:ext cx="13050317" cy="932688"/>
          </a:xfrm>
        </p:spPr>
        <p:txBody>
          <a:bodyPr tIns="91397"/>
          <a:lstStyle>
            <a:lvl1pPr algn="l">
              <a:buNone/>
              <a:defRPr sz="5400" b="0" cap="none" spc="-214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CEDF913-1038-6D43-A083-7381B0378B8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" y="481967"/>
            <a:ext cx="14188440" cy="1064894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721" y="817247"/>
            <a:ext cx="7365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817247"/>
            <a:ext cx="4318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238767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302263" y="817247"/>
            <a:ext cx="4572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flipH="1">
            <a:off x="363223" y="817247"/>
            <a:ext cx="15240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08961" y="817247"/>
            <a:ext cx="12699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060" y="817247"/>
            <a:ext cx="58421" cy="43815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18" y="614477"/>
            <a:ext cx="12435840" cy="1097280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71701"/>
            <a:ext cx="6464301" cy="767714"/>
          </a:xfrm>
        </p:spPr>
        <p:txBody>
          <a:bodyPr anchor="ctr"/>
          <a:lstStyle>
            <a:lvl1pPr marL="104453" indent="0" algn="l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7" y="2171701"/>
            <a:ext cx="6466840" cy="767714"/>
          </a:xfrm>
        </p:spPr>
        <p:txBody>
          <a:bodyPr anchor="ctr"/>
          <a:lstStyle>
            <a:lvl1pPr marL="104453" indent="0">
              <a:buNone/>
              <a:defRPr sz="3400" b="1">
                <a:solidFill>
                  <a:schemeClr val="accent2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100" b="1"/>
            </a:lvl4pPr>
            <a:lvl5pPr>
              <a:buNone/>
              <a:defRPr sz="21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950845"/>
            <a:ext cx="6464301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7" y="2950845"/>
            <a:ext cx="6466840" cy="4751222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4E4F7C-7393-5C44-A579-51E747BA2DD2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614477"/>
            <a:ext cx="12435840" cy="1097280"/>
          </a:xfrm>
        </p:spPr>
        <p:txBody>
          <a:bodyPr/>
          <a:lstStyle>
            <a:lvl1pPr>
              <a:defRPr sz="590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9129B78-766F-8046-B16D-6E2259124BDD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826EF02-E0BA-4B45-B9BC-203A90F67368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72"/>
            <a:ext cx="13167360" cy="1394461"/>
          </a:xfrm>
        </p:spPr>
        <p:txBody>
          <a:bodyPr anchor="ctr"/>
          <a:lstStyle>
            <a:lvl1pPr algn="l">
              <a:buNone/>
              <a:defRPr sz="51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1722120"/>
            <a:ext cx="4023360" cy="5486400"/>
          </a:xfrm>
        </p:spPr>
        <p:txBody>
          <a:bodyPr/>
          <a:lstStyle>
            <a:lvl1pPr marL="78342" indent="0">
              <a:buNone/>
              <a:defRPr sz="2600"/>
            </a:lvl1pPr>
            <a:lvl2pPr>
              <a:buNone/>
              <a:defRPr sz="19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486400" y="1722120"/>
            <a:ext cx="8778240" cy="548640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7700014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700014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7700014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8AF6942-B8F4-354B-A96C-556E4724AB47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9280" y="0"/>
            <a:ext cx="14043661" cy="225361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 rot="5400000">
            <a:off x="13650914" y="1437339"/>
            <a:ext cx="158114" cy="205739"/>
            <a:chOff x="6668087" y="1297746"/>
            <a:chExt cx="161840" cy="156602"/>
          </a:xfrm>
        </p:grpSpPr>
        <p:cxnSp>
          <p:nvCxnSpPr>
            <p:cNvPr id="8" name="Straight Connector 7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5"/>
          <p:cNvGrpSpPr>
            <a:grpSpLocks/>
          </p:cNvGrpSpPr>
          <p:nvPr/>
        </p:nvGrpSpPr>
        <p:grpSpPr bwMode="auto">
          <a:xfrm rot="5400000">
            <a:off x="13894754" y="1620219"/>
            <a:ext cx="158114" cy="205739"/>
            <a:chOff x="6668087" y="1297746"/>
            <a:chExt cx="161840" cy="156602"/>
          </a:xfrm>
        </p:grpSpPr>
        <p:cxnSp>
          <p:nvCxnSpPr>
            <p:cNvPr id="12" name="Straight Connector 11"/>
            <p:cNvCxnSpPr/>
            <p:nvPr/>
          </p:nvCxnSpPr>
          <p:spPr>
            <a:xfrm rot="16200000">
              <a:off x="6657743" y="1302241"/>
              <a:ext cx="88935" cy="7994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79349" y="1397315"/>
              <a:ext cx="125669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>
              <a:off x="6738664" y="1301266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9"/>
          <p:cNvGrpSpPr>
            <a:grpSpLocks/>
          </p:cNvGrpSpPr>
          <p:nvPr/>
        </p:nvGrpSpPr>
        <p:grpSpPr bwMode="auto">
          <a:xfrm rot="5400000">
            <a:off x="13338498" y="1744035"/>
            <a:ext cx="158117" cy="205741"/>
            <a:chOff x="6668087" y="1297746"/>
            <a:chExt cx="161840" cy="156602"/>
          </a:xfrm>
        </p:grpSpPr>
        <p:cxnSp>
          <p:nvCxnSpPr>
            <p:cNvPr id="16" name="Straight Connector 15"/>
            <p:cNvCxnSpPr/>
            <p:nvPr/>
          </p:nvCxnSpPr>
          <p:spPr>
            <a:xfrm rot="16200000">
              <a:off x="6657742" y="1302240"/>
              <a:ext cx="88934" cy="79944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V="1">
              <a:off x="6679348" y="1397313"/>
              <a:ext cx="125667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 flipH="1">
              <a:off x="6738662" y="1301265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463040" y="529517"/>
            <a:ext cx="10972800" cy="842099"/>
          </a:xfrm>
        </p:spPr>
        <p:txBody>
          <a:bodyPr anchor="b"/>
          <a:lstStyle>
            <a:lvl1pPr algn="l">
              <a:buNone/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8851" y="2272549"/>
            <a:ext cx="14045184" cy="5952173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463040" y="1380173"/>
            <a:ext cx="10972800" cy="822960"/>
          </a:xfrm>
        </p:spPr>
        <p:txBody>
          <a:bodyPr/>
          <a:lstStyle>
            <a:lvl1pPr marL="39169" indent="0">
              <a:spcBef>
                <a:spcPts val="0"/>
              </a:spcBef>
              <a:buNone/>
              <a:defRPr sz="2100">
                <a:solidFill>
                  <a:srgbClr val="FFFFFF"/>
                </a:solidFill>
              </a:defRPr>
            </a:lvl1pPr>
            <a:lvl2pPr>
              <a:defRPr sz="19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10363200" y="66676"/>
            <a:ext cx="341376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 dirty="0"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66676"/>
            <a:ext cx="8900160" cy="438150"/>
          </a:xfrm>
          <a:prstGeom prst="rect">
            <a:avLst/>
          </a:prstGeom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76960" y="66676"/>
            <a:ext cx="731520" cy="438150"/>
          </a:xfrm>
          <a:prstGeom prst="rect">
            <a:avLst/>
          </a:prstGeom>
        </p:spPr>
        <p:txBody>
          <a:bodyPr lIns="130562" tIns="65282" rIns="130562" bIns="65282"/>
          <a:lstStyle>
            <a:lvl1pPr eaLnBrk="0" hangingPunct="0">
              <a:defRPr>
                <a:latin typeface="Helvetica" pitchFamily="-6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8D3BF5FA-FF66-834A-BD9A-8378E92300C5}" type="slidenum">
              <a:rPr/>
              <a:pPr>
                <a:defRPr/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83927" y="255056"/>
            <a:ext cx="13060680" cy="914400"/>
          </a:xfrm>
          <a:prstGeom prst="rect">
            <a:avLst/>
          </a:prstGeom>
        </p:spPr>
        <p:txBody>
          <a:bodyPr vert="horz" lIns="130562" tIns="65282" rIns="130562" bIns="65282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883399" y="1188720"/>
            <a:ext cx="13015486" cy="928"/>
          </a:xfrm>
          <a:prstGeom prst="line">
            <a:avLst/>
          </a:prstGeom>
          <a:ln>
            <a:solidFill>
              <a:schemeClr val="tx2"/>
            </a:solidFill>
          </a:ln>
          <a:effectLst>
            <a:glow rad="101600">
              <a:schemeClr val="tx2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21231" y="217174"/>
            <a:ext cx="716987" cy="84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83391" y="1188736"/>
            <a:ext cx="13061216" cy="6438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62" tIns="65282" rIns="130562" bIns="652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2904314" y="7890893"/>
            <a:ext cx="10972800" cy="3656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71" tIns="36270" rIns="90671" bIns="36270">
            <a:prstTxWarp prst="textNoShape">
              <a:avLst/>
            </a:prstTxWarp>
            <a:spAutoFit/>
          </a:bodyPr>
          <a:lstStyle/>
          <a:p>
            <a:pPr algn="ctr" eaLnBrk="0" hangingPunct="0">
              <a:defRPr/>
            </a:pPr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UC Berkeley “The Beauty and Joy of Computing”</a:t>
            </a:r>
            <a:r>
              <a:rPr lang="en-US" sz="1900" b="1" dirty="0">
                <a:solidFill>
                  <a:srgbClr val="FFFF00"/>
                </a:solidFill>
                <a:latin typeface="VAG Rounded" panose="020B0500000000000000" pitchFamily="34" charset="0"/>
                <a:ea typeface="+mn-ea"/>
                <a:cs typeface="+mn-cs"/>
              </a:rPr>
              <a:t>: </a:t>
            </a:r>
            <a:r>
              <a:rPr lang="en-US" sz="1900" b="1" kern="1200" dirty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Impact of Computing II</a:t>
            </a:r>
            <a:r>
              <a:rPr lang="en-US" sz="1900" b="1" kern="1200" baseline="0" dirty="0">
                <a:solidFill>
                  <a:srgbClr val="FFFF00"/>
                </a:solidFill>
                <a:latin typeface="VAG Rounded" panose="020B0500000000000000" pitchFamily="34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(</a:t>
            </a:r>
            <a:fld id="{F6F39CF2-87E7-FF4A-9C8E-A745CB692DE9}" type="slidenum">
              <a:rPr lang="en-US" sz="1900" b="1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pPr algn="ctr" eaLnBrk="0" hangingPunct="0">
                <a:defRPr/>
              </a:pPr>
              <a:t>‹#›</a:t>
            </a:fld>
            <a:r>
              <a:rPr lang="en-US" sz="1900" b="1" dirty="0">
                <a:solidFill>
                  <a:schemeClr val="tx1"/>
                </a:solidFill>
                <a:latin typeface="VAG Rounded" panose="020B0500000000000000" pitchFamily="34" charset="0"/>
                <a:ea typeface="+mn-ea"/>
                <a:cs typeface="+mn-cs"/>
              </a:rPr>
              <a:t>)          </a:t>
            </a:r>
          </a:p>
        </p:txBody>
      </p:sp>
      <p:pic>
        <p:nvPicPr>
          <p:cNvPr id="11" name="Picture 25" descr="Seal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3276600" y="7724614"/>
            <a:ext cx="495283" cy="49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3198375" y="7757162"/>
            <a:ext cx="1432043" cy="47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3487389" y="7505224"/>
            <a:ext cx="1143011" cy="2886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671" tIns="36270" rIns="90671" bIns="36270">
            <a:prstTxWarp prst="textNoShape">
              <a:avLst/>
            </a:prstTxWarp>
            <a:spAutoFit/>
          </a:bodyPr>
          <a:lstStyle/>
          <a:p>
            <a:pPr algn="r" eaLnBrk="0" hangingPunct="0"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18 VAG Rounded Black   09390"/>
                <a:ea typeface="+mn-ea"/>
                <a:cs typeface="+mn-cs"/>
              </a:rPr>
              <a:t>McKinsey</a:t>
            </a:r>
            <a:endParaRPr lang="en-US" sz="1400" b="1" dirty="0">
              <a:solidFill>
                <a:schemeClr val="tx1"/>
              </a:solidFill>
              <a:latin typeface="18 VAG Rounded Black   09390"/>
              <a:ea typeface="+mn-ea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900" kern="1200" spc="-141">
          <a:solidFill>
            <a:srgbClr val="C1EEFF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900">
          <a:solidFill>
            <a:srgbClr val="C1EEFF"/>
          </a:solidFill>
          <a:latin typeface="18 VAG Rounded Bold   07390" charset="0"/>
          <a:ea typeface="ＭＳ Ｐゴシック" charset="-128"/>
          <a:cs typeface="ＭＳ Ｐゴシック" charset="-128"/>
        </a:defRPr>
      </a:lvl5pPr>
      <a:lvl6pPr marL="652815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6pPr>
      <a:lvl7pPr marL="1305635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7pPr>
      <a:lvl8pPr marL="1958454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8pPr>
      <a:lvl9pPr marL="2611271" algn="l" rtl="0" fontAlgn="base">
        <a:spcBef>
          <a:spcPct val="0"/>
        </a:spcBef>
        <a:spcAft>
          <a:spcPct val="0"/>
        </a:spcAft>
        <a:defRPr sz="5900" b="1">
          <a:solidFill>
            <a:srgbClr val="C1EEFF"/>
          </a:solidFill>
          <a:latin typeface="Corbel" charset="0"/>
          <a:ea typeface="ＭＳ Ｐゴシック" charset="-128"/>
          <a:cs typeface="ＭＳ Ｐゴシック" charset="-128"/>
        </a:defRPr>
      </a:lvl9pPr>
    </p:titleStyle>
    <p:bodyStyle>
      <a:lvl1pPr marL="587076" indent="-489616" algn="l" rtl="0" eaLnBrk="0" fontAlgn="base" hangingPunct="0">
        <a:spcBef>
          <a:spcPts val="1000"/>
        </a:spcBef>
        <a:spcAft>
          <a:spcPct val="0"/>
        </a:spcAft>
        <a:buClr>
          <a:schemeClr val="tx2"/>
        </a:buClr>
        <a:buSzPct val="95000"/>
        <a:buFont typeface="Wingdings" pitchFamily="-1" charset="2"/>
        <a:buChar char=""/>
        <a:defRPr sz="4300" kern="1200">
          <a:solidFill>
            <a:schemeClr val="tx1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1pPr>
      <a:lvl2pPr marL="1056294" indent="-408014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-1" charset="2"/>
        <a:buChar char=""/>
        <a:defRPr sz="3700" kern="1200">
          <a:solidFill>
            <a:srgbClr val="FFE39D"/>
          </a:solidFill>
          <a:latin typeface="VAG Rounded" panose="020B0500000000000000" pitchFamily="34" charset="0"/>
          <a:ea typeface="ＭＳ Ｐゴシック" charset="-128"/>
          <a:cs typeface="VAG Rounded" panose="020B0500000000000000" pitchFamily="34" charset="0"/>
        </a:defRPr>
      </a:lvl2pPr>
      <a:lvl3pPr marL="1421245" indent="-326405" algn="l" rtl="0" eaLnBrk="0" fontAlgn="base" hangingPunct="0">
        <a:spcBef>
          <a:spcPct val="20000"/>
        </a:spcBef>
        <a:spcAft>
          <a:spcPct val="0"/>
        </a:spcAft>
        <a:buFont typeface="Wingdings 2" pitchFamily="-1" charset="2"/>
        <a:buChar char=""/>
        <a:defRPr sz="3400" kern="1200">
          <a:solidFill>
            <a:srgbClr val="A7D6FF"/>
          </a:solidFill>
          <a:latin typeface="VAG Rounded" panose="020B0500000000000000" pitchFamily="34" charset="0"/>
          <a:ea typeface="ＭＳ Ｐゴシック" charset="-128"/>
          <a:cs typeface="+mn-cs"/>
        </a:defRPr>
      </a:lvl3pPr>
      <a:lvl4pPr marL="1799779" indent="-3264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3" pitchFamily="-1" charset="2"/>
        <a:buChar char=""/>
        <a:defRPr sz="3000" kern="1200">
          <a:solidFill>
            <a:srgbClr val="F273AF"/>
          </a:solidFill>
          <a:latin typeface="VAG Rounded" panose="020B0500000000000000" pitchFamily="34" charset="0"/>
          <a:ea typeface="ＭＳ Ｐゴシック" charset="-128"/>
          <a:cs typeface="+mn-cs"/>
        </a:defRPr>
      </a:lvl4pPr>
      <a:lvl5pPr marL="2114854" indent="-29920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" charset="2"/>
        <a:buChar char=""/>
        <a:defRPr sz="2900" kern="1200">
          <a:solidFill>
            <a:schemeClr val="tx1"/>
          </a:solidFill>
          <a:latin typeface="VAG Rounded" panose="020B0500000000000000" pitchFamily="34" charset="0"/>
          <a:ea typeface="ＭＳ Ｐゴシック" charset="-128"/>
          <a:cs typeface="+mn-cs"/>
        </a:defRPr>
      </a:lvl5pPr>
      <a:lvl6pPr marL="2441529" indent="-300296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717" indent="-26113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989896" indent="-26113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083" indent="-26113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8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6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4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2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40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6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697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25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_zp42fQ-dQ" TargetMode="External"/><Relationship Id="rId5" Type="http://schemas.openxmlformats.org/officeDocument/2006/relationships/hyperlink" Target="https://www.youtube.com/watch?v=Wuza5WXiMkc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bbc.co.uk/2/hi/technology/8552410.s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://www.wired.com/2015/01/the-digital-divide-is-not-binary" TargetMode="External"/><Relationship Id="rId4" Type="http://schemas.openxmlformats.org/officeDocument/2006/relationships/hyperlink" Target="http://techcrunch.com/2015/07/12/the-shrinking-digital-divid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businessinsider.com/9-cities-with-the-best-free-wifi-2014-2" TargetMode="External"/><Relationship Id="rId5" Type="http://schemas.openxmlformats.org/officeDocument/2006/relationships/hyperlink" Target="http://one.laptop.org/" TargetMode="External"/><Relationship Id="rId4" Type="http://schemas.openxmlformats.org/officeDocument/2006/relationships/hyperlink" Target="http://www.latimes.com/local/lanow/la-me-ln-ipad-curriculum-refund-20150415-story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012291" y="388554"/>
            <a:ext cx="8290560" cy="38651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671" tIns="36270" rIns="90671" bIns="36270"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77000"/>
              </a:lnSpc>
            </a:pPr>
            <a:r>
              <a:rPr lang="en-US" sz="5100" b="1" dirty="0">
                <a:solidFill>
                  <a:schemeClr val="tx2"/>
                </a:solidFill>
                <a:latin typeface="VAG Rounded" panose="020B0500000000000000" pitchFamily="34" charset="0"/>
              </a:rPr>
              <a:t>The Beauty and Joy of Computing</a:t>
            </a:r>
            <a:r>
              <a:rPr lang="en-US" sz="4600" b="1" dirty="0">
                <a:solidFill>
                  <a:schemeClr val="tx2"/>
                </a:solidFill>
                <a:latin typeface="VAG Rounded" panose="020B0500000000000000" pitchFamily="34" charset="0"/>
              </a:rPr>
              <a:t/>
            </a:r>
            <a:br>
              <a:rPr lang="en-US" sz="4600" b="1" dirty="0">
                <a:solidFill>
                  <a:schemeClr val="tx2"/>
                </a:solidFill>
                <a:latin typeface="VAG Rounded" panose="020B0500000000000000" pitchFamily="34" charset="0"/>
              </a:rPr>
            </a:br>
            <a:r>
              <a:rPr lang="en-US" sz="4600" b="1" dirty="0">
                <a:latin typeface="VAG Rounded" panose="020B0500000000000000" pitchFamily="34" charset="0"/>
              </a:rPr>
              <a:t/>
            </a:r>
            <a:br>
              <a:rPr lang="en-US" sz="4600" b="1" dirty="0">
                <a:latin typeface="VAG Rounded" panose="020B0500000000000000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VAG Rounded" panose="020B0500000000000000" pitchFamily="34" charset="0"/>
              </a:rPr>
              <a:t>Lecture #</a:t>
            </a:r>
            <a:r>
              <a:rPr lang="en-US" sz="4000" b="1" dirty="0" smtClean="0">
                <a:solidFill>
                  <a:schemeClr val="tx1"/>
                </a:solidFill>
                <a:latin typeface="VAG Rounded" panose="020B0500000000000000" pitchFamily="34" charset="0"/>
              </a:rPr>
              <a:t>11</a:t>
            </a:r>
            <a:endParaRPr lang="en-US" sz="4000" b="1" dirty="0">
              <a:solidFill>
                <a:schemeClr val="tx1"/>
              </a:solidFill>
              <a:latin typeface="VAG Rounded" panose="020B0500000000000000" pitchFamily="34" charset="0"/>
            </a:endParaRPr>
          </a:p>
          <a:p>
            <a:pPr algn="ctr" eaLnBrk="0" hangingPunct="0">
              <a:lnSpc>
                <a:spcPct val="77000"/>
              </a:lnSpc>
            </a:pPr>
            <a:r>
              <a:rPr lang="en-US" sz="4000" b="1" dirty="0" smtClean="0">
                <a:solidFill>
                  <a:schemeClr val="tx1"/>
                </a:solidFill>
                <a:latin typeface="VAG Rounded" panose="020B0500000000000000" pitchFamily="34" charset="0"/>
              </a:rPr>
              <a:t>Social Implications II</a:t>
            </a:r>
            <a: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18 VAG Rounded Bold   07390" charset="0"/>
              </a:rPr>
            </a:b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  <a:p>
            <a:pPr algn="ctr" eaLnBrk="0" hangingPunct="0">
              <a:lnSpc>
                <a:spcPct val="77000"/>
              </a:lnSpc>
            </a:pPr>
            <a:endParaRPr lang="en-US" sz="4600" b="1" dirty="0">
              <a:solidFill>
                <a:schemeClr val="bg2"/>
              </a:solidFill>
              <a:latin typeface="18 VAG Rounded Bold   07390" charset="0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ctrTitle" idx="4294967295"/>
          </p:nvPr>
        </p:nvSpPr>
        <p:spPr>
          <a:xfrm>
            <a:off x="4052171" y="3501012"/>
            <a:ext cx="10210800" cy="82296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FFFF00"/>
                </a:solidFill>
                <a:latin typeface="VAG Rounded" panose="020B0500000000000000" pitchFamily="34" charset="0"/>
              </a:rPr>
              <a:t>The Maker Movement</a:t>
            </a:r>
            <a:endParaRPr lang="en-US" sz="4900" dirty="0">
              <a:solidFill>
                <a:srgbClr val="FFFF00"/>
              </a:solidFill>
              <a:latin typeface="VAG Rounded" panose="020B0500000000000000" pitchFamily="34" charset="0"/>
              <a:ea typeface="+mj-ea"/>
              <a:cs typeface="+mj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601202" y="7206062"/>
            <a:ext cx="4953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563" y="419116"/>
            <a:ext cx="2218483" cy="2628901"/>
          </a:xfrm>
          <a:prstGeom prst="rect">
            <a:avLst/>
          </a:prstGeom>
        </p:spPr>
      </p:pic>
      <p:pic>
        <p:nvPicPr>
          <p:cNvPr id="15" name="Picture 25" descr="Sea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990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ubtitle 48"/>
          <p:cNvSpPr txBox="1">
            <a:spLocks/>
          </p:cNvSpPr>
          <p:nvPr/>
        </p:nvSpPr>
        <p:spPr bwMode="auto">
          <a:xfrm>
            <a:off x="228602" y="7024630"/>
            <a:ext cx="14630400" cy="126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559" tIns="45709" rIns="91418" bIns="45709">
            <a:prstTxWarp prst="textNoShape">
              <a:avLst/>
            </a:prstTxWarp>
          </a:bodyPr>
          <a:lstStyle/>
          <a:p>
            <a:r>
              <a:rPr lang="en-US" sz="2000" b="1" dirty="0" smtClean="0">
                <a:latin typeface="Courier"/>
                <a:hlinkClick r:id="rId5"/>
              </a:rPr>
              <a:t>https://www.youtube.com/watch?v=Wuza5WXiMkc</a:t>
            </a:r>
            <a:endParaRPr lang="en-US" sz="2000" b="1" dirty="0" smtClean="0">
              <a:latin typeface="Courier"/>
            </a:endParaRPr>
          </a:p>
          <a:p>
            <a:r>
              <a:rPr lang="en-US" sz="2000" b="1" dirty="0" smtClean="0">
                <a:latin typeface="Courier"/>
                <a:hlinkClick r:id="rId6"/>
              </a:rPr>
              <a:t>https://www.youtube.com/watch?v=f_zp42fQ-dQ</a:t>
            </a:r>
            <a:endParaRPr lang="en-US" sz="2000" b="1" dirty="0" smtClean="0">
              <a:latin typeface="Courier"/>
            </a:endParaRPr>
          </a:p>
          <a:p>
            <a:r>
              <a:rPr lang="en-US" sz="2000" b="1" dirty="0">
                <a:latin typeface="Courier"/>
                <a:hlinkClick r:id="rId5"/>
              </a:rPr>
              <a:t>http://time.com/104210/maker-faire-maker-movement/</a:t>
            </a:r>
          </a:p>
          <a:p>
            <a:endParaRPr lang="en-US" sz="2000" b="1" dirty="0" smtClean="0">
              <a:latin typeface="Courier"/>
            </a:endParaRPr>
          </a:p>
          <a:p>
            <a:pPr algn="ctr"/>
            <a:endParaRPr lang="en-US" sz="2900" b="1" dirty="0" smtClean="0">
              <a:latin typeface="Courier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28602" y="6901262"/>
            <a:ext cx="37338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562" tIns="65282" rIns="130562" bIns="65282" anchor="ctr"/>
          <a:lstStyle/>
          <a:p>
            <a:pPr algn="ctr" eaLnBrk="0" hangingPunct="0">
              <a:defRPr/>
            </a:pPr>
            <a:endParaRPr lang="en-US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125" y="419108"/>
            <a:ext cx="1438404" cy="2157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Rectangle 25"/>
          <p:cNvSpPr/>
          <p:nvPr/>
        </p:nvSpPr>
        <p:spPr>
          <a:xfrm>
            <a:off x="855319" y="2576715"/>
            <a:ext cx="21868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  <a:latin typeface="VAG Rounded" panose="020B0500000000000000" pitchFamily="34" charset="0"/>
              </a:rPr>
              <a:t>Jonathan </a:t>
            </a:r>
          </a:p>
          <a:p>
            <a:r>
              <a:rPr lang="en-US" sz="3600" b="1" dirty="0" smtClean="0">
                <a:solidFill>
                  <a:schemeClr val="tx2"/>
                </a:solidFill>
                <a:latin typeface="VAG Rounded" panose="020B0500000000000000" pitchFamily="34" charset="0"/>
              </a:rPr>
              <a:t>McKinsey</a:t>
            </a:r>
            <a:endParaRPr lang="en-US" sz="3600" dirty="0">
              <a:latin typeface="VAG Rounded" panose="020B0500000000000000" pitchFamily="34" charset="0"/>
            </a:endParaRPr>
          </a:p>
        </p:txBody>
      </p:sp>
      <p:pic>
        <p:nvPicPr>
          <p:cNvPr id="1028" name="Picture 4" descr="http://www.3ders.org/images2014/create-3d-printed-portable-video-game-controller-raspberry-pi-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9" y="4394269"/>
            <a:ext cx="4438645" cy="295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you get your music?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b="1" dirty="0" smtClean="0"/>
          </a:p>
          <a:p>
            <a:pPr>
              <a:buFont typeface="+mj-lt"/>
              <a:buAutoNum type="alphaLcParenR"/>
            </a:pPr>
            <a:r>
              <a:rPr lang="en-US" sz="3600" u="sng" dirty="0" smtClean="0"/>
              <a:t>I bought everything</a:t>
            </a:r>
            <a:r>
              <a:rPr lang="en-US" sz="3600" dirty="0" smtClean="0"/>
              <a:t>, as a download or ripped from CD</a:t>
            </a:r>
          </a:p>
          <a:p>
            <a:pPr>
              <a:buFont typeface="+mj-lt"/>
              <a:buAutoNum type="alphaLcParenR"/>
            </a:pPr>
            <a:r>
              <a:rPr lang="en-US" sz="3600" u="sng" dirty="0" smtClean="0"/>
              <a:t>I bought most</a:t>
            </a:r>
            <a:r>
              <a:rPr lang="en-US" sz="3600" dirty="0" smtClean="0"/>
              <a:t> of my music but there are a few exceptions</a:t>
            </a:r>
          </a:p>
          <a:p>
            <a:pPr>
              <a:buFont typeface="+mj-lt"/>
              <a:buAutoNum type="alphaLcParenR"/>
            </a:pPr>
            <a:r>
              <a:rPr lang="en-US" sz="3600" u="sng" dirty="0" smtClean="0"/>
              <a:t>I bought a little</a:t>
            </a:r>
            <a:r>
              <a:rPr lang="en-US" sz="3600" dirty="0" smtClean="0"/>
              <a:t> of my music, but most of it I didn’t buy</a:t>
            </a:r>
          </a:p>
          <a:p>
            <a:pPr>
              <a:buFont typeface="+mj-lt"/>
              <a:buAutoNum type="alphaLcParenR"/>
            </a:pPr>
            <a:r>
              <a:rPr lang="en-US" sz="3600" dirty="0" smtClean="0"/>
              <a:t>It’s </a:t>
            </a:r>
            <a:r>
              <a:rPr lang="en-US" sz="3600" u="sng" dirty="0" smtClean="0"/>
              <a:t>all</a:t>
            </a:r>
            <a:r>
              <a:rPr lang="en-US" sz="3600" dirty="0" smtClean="0"/>
              <a:t> from </a:t>
            </a:r>
            <a:r>
              <a:rPr lang="en-US" sz="3600" dirty="0" err="1" smtClean="0"/>
              <a:t>BitTorrent</a:t>
            </a:r>
            <a:r>
              <a:rPr lang="en-US" sz="3600" dirty="0" smtClean="0"/>
              <a:t>/ friends/ </a:t>
            </a:r>
            <a:r>
              <a:rPr lang="en-US" sz="3600" dirty="0" err="1" smtClean="0"/>
              <a:t>etc</a:t>
            </a:r>
            <a:r>
              <a:rPr lang="en-US" sz="3600" dirty="0" smtClean="0"/>
              <a:t> </a:t>
            </a:r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13563600" y="152400"/>
            <a:ext cx="83602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4510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Intellectual Property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Intellectual Property via Copyright</a:t>
            </a:r>
            <a:br>
              <a:rPr lang="en-US"/>
            </a:br>
            <a:endParaRPr lang="en-US"/>
          </a:p>
        </p:txBody>
      </p:sp>
      <p:sp>
        <p:nvSpPr>
          <p:cNvPr id="5" name="Content Placeholder 9"/>
          <p:cNvSpPr>
            <a:spLocks noGrp="1"/>
          </p:cNvSpPr>
          <p:nvPr>
            <p:ph sz="half" idx="1"/>
          </p:nvPr>
        </p:nvSpPr>
        <p:spPr>
          <a:xfrm>
            <a:off x="883927" y="1188721"/>
            <a:ext cx="6659873" cy="6367037"/>
          </a:xfrm>
        </p:spPr>
        <p:txBody>
          <a:bodyPr/>
          <a:lstStyle/>
          <a:p>
            <a:r>
              <a:rPr lang="en-US" sz="3200" b="1" dirty="0" smtClean="0"/>
              <a:t>Brian Harvey:</a:t>
            </a:r>
          </a:p>
          <a:p>
            <a:pPr lvl="1"/>
            <a:r>
              <a:rPr lang="en-US" sz="2800" dirty="0" smtClean="0"/>
              <a:t>“We’re going to make a </a:t>
            </a:r>
            <a:r>
              <a:rPr lang="en-US" sz="2800" dirty="0" smtClean="0">
                <a:solidFill>
                  <a:srgbClr val="FFFF00"/>
                </a:solidFill>
              </a:rPr>
              <a:t>bargain with creators</a:t>
            </a:r>
            <a:r>
              <a:rPr lang="en-US" sz="2800" dirty="0" smtClean="0"/>
              <a:t>. We’re going to give you a </a:t>
            </a:r>
            <a:r>
              <a:rPr lang="en-US" sz="2800" dirty="0" smtClean="0">
                <a:solidFill>
                  <a:srgbClr val="FFFF00"/>
                </a:solidFill>
              </a:rPr>
              <a:t>limited time monopoly to profit </a:t>
            </a:r>
            <a:r>
              <a:rPr lang="en-US" sz="2800" dirty="0" smtClean="0"/>
              <a:t>from your idea in </a:t>
            </a:r>
            <a:r>
              <a:rPr lang="en-US" sz="2800" dirty="0" smtClean="0">
                <a:solidFill>
                  <a:srgbClr val="FFFF00"/>
                </a:solidFill>
              </a:rPr>
              <a:t>return for sharing </a:t>
            </a:r>
            <a:r>
              <a:rPr lang="en-US" sz="2800" dirty="0" smtClean="0"/>
              <a:t>your idea with us. …</a:t>
            </a:r>
          </a:p>
          <a:p>
            <a:pPr lvl="1"/>
            <a:r>
              <a:rPr lang="en-US" sz="2800" dirty="0" smtClean="0"/>
              <a:t>Congress keeps extending the duration of copyright”</a:t>
            </a:r>
            <a:endParaRPr lang="en-US" sz="2800" dirty="0"/>
          </a:p>
        </p:txBody>
      </p:sp>
      <p:sp>
        <p:nvSpPr>
          <p:cNvPr id="6" name="Content Placeholder 10"/>
          <p:cNvSpPr txBox="1">
            <a:spLocks/>
          </p:cNvSpPr>
          <p:nvPr/>
        </p:nvSpPr>
        <p:spPr bwMode="auto">
          <a:xfrm>
            <a:off x="7732331" y="1188721"/>
            <a:ext cx="6261970" cy="636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marL="493396" marR="0" lvl="0" indent="-411480" algn="l" defTabSz="914400" rtl="0" eaLnBrk="0" fontAlgn="base" latinLnBrk="0" hangingPunct="0">
              <a:lnSpc>
                <a:spcPct val="100000"/>
              </a:lnSpc>
              <a:spcBef>
                <a:spcPts val="84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-65" charset="2"/>
              <a:buChar char="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ＭＳ Ｐゴシック" charset="-128"/>
              </a:rPr>
              <a:t>US Constitution, Article I, Section 8: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AG Rounded" panose="020B0500000000000000" pitchFamily="34" charset="0"/>
              <a:ea typeface="ＭＳ Ｐゴシック" charset="-128"/>
              <a:cs typeface="ＭＳ Ｐゴシック" charset="-128"/>
            </a:endParaRPr>
          </a:p>
          <a:p>
            <a:pPr marL="88773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itchFamily="-65" charset="2"/>
              <a:buChar char="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“The Congress shall have power… to promote the Progress of Science and useful Arts, by securing </a:t>
            </a:r>
            <a:b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for limited Times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VAG Rounded" panose="020B0500000000000000" pitchFamily="34" charset="0"/>
                <a:ea typeface="ＭＳ Ｐゴシック" charset="-128"/>
                <a:cs typeface="+mn-cs"/>
              </a:rPr>
              <a:t>to Authors and Inventions the exclusive Right to their respective Writings and Discoveries.”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VAG Rounded" panose="020B0500000000000000" pitchFamily="34" charset="0"/>
              <a:ea typeface="ＭＳ Ｐゴシック" charset="-128"/>
              <a:cs typeface="+mn-cs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7096233" y="0"/>
            <a:ext cx="7534167" cy="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28" tIns="54864" rIns="109728" bIns="54864">
            <a:spAutoFit/>
          </a:bodyPr>
          <a:lstStyle/>
          <a:p>
            <a:pPr algn="r"/>
            <a:r>
              <a:rPr lang="en-US" sz="1900" b="1" dirty="0" err="1">
                <a:solidFill>
                  <a:srgbClr val="7F7F7F"/>
                </a:solidFill>
                <a:latin typeface="Courier"/>
                <a:cs typeface="Courier"/>
              </a:rPr>
              <a:t>en.wikipedia.org</a:t>
            </a:r>
            <a:r>
              <a:rPr lang="en-US" sz="1900" b="1" dirty="0">
                <a:solidFill>
                  <a:srgbClr val="7F7F7F"/>
                </a:solidFill>
                <a:latin typeface="Courier"/>
                <a:cs typeface="Courier"/>
              </a:rPr>
              <a:t>/wiki/</a:t>
            </a:r>
            <a:r>
              <a:rPr lang="en-US" sz="1900" b="1" dirty="0" err="1" smtClean="0">
                <a:solidFill>
                  <a:srgbClr val="7F7F7F"/>
                </a:solidFill>
                <a:latin typeface="Courier"/>
                <a:cs typeface="Courier"/>
              </a:rPr>
              <a:t>Copyright_Term_Extension_Act</a:t>
            </a:r>
            <a:endParaRPr lang="en-US" sz="1900" b="1" dirty="0" smtClean="0">
              <a:solidFill>
                <a:srgbClr val="7F7F7F"/>
              </a:solidFill>
              <a:latin typeface="Courier"/>
              <a:cs typeface="Courier"/>
            </a:endParaRPr>
          </a:p>
          <a:p>
            <a:pPr algn="r"/>
            <a:r>
              <a:rPr lang="en-US" sz="1900" b="1" dirty="0" err="1" smtClean="0">
                <a:solidFill>
                  <a:srgbClr val="7F7F7F"/>
                </a:solidFill>
                <a:latin typeface="Courier"/>
                <a:cs typeface="Courier"/>
              </a:rPr>
              <a:t>copyright.gov</a:t>
            </a:r>
            <a:endParaRPr lang="en-US" sz="1900" b="1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99" y="5531459"/>
            <a:ext cx="1657063" cy="16570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12930" y="7157679"/>
            <a:ext cx="5638799" cy="6647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800" dirty="0" smtClean="0">
                <a:latin typeface="Vagrounded"/>
                <a:cs typeface="Vagrounded"/>
              </a:rPr>
              <a:t>Logo for opposition to Copyright Term Extension Act (CTEA), or “Mickey Mouse Protection Act”</a:t>
            </a:r>
            <a:endParaRPr lang="en-US" sz="1800" b="1" dirty="0">
              <a:latin typeface="Vagrounded"/>
              <a:cs typeface="Vaground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883927" y="1176763"/>
            <a:ext cx="8412473" cy="6367037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solidFill>
                  <a:srgbClr val="FFFF00"/>
                </a:solidFill>
              </a:rPr>
              <a:t>Widespread access </a:t>
            </a:r>
            <a:r>
              <a:rPr lang="en-US" sz="3600" b="1" dirty="0" smtClean="0"/>
              <a:t>to </a:t>
            </a:r>
            <a:r>
              <a:rPr lang="en-US" sz="3600" b="1" dirty="0" smtClean="0">
                <a:solidFill>
                  <a:srgbClr val="FFFF00"/>
                </a:solidFill>
              </a:rPr>
              <a:t>digitized </a:t>
            </a:r>
            <a:r>
              <a:rPr lang="en-US" sz="3600" b="1" dirty="0" smtClean="0"/>
              <a:t>information </a:t>
            </a:r>
            <a:r>
              <a:rPr lang="en-US" sz="3600" b="1" dirty="0" smtClean="0">
                <a:solidFill>
                  <a:srgbClr val="FFFF00"/>
                </a:solidFill>
              </a:rPr>
              <a:t>raises questions about intellectual property</a:t>
            </a:r>
            <a:r>
              <a:rPr lang="en-US" sz="3600" b="1" dirty="0" smtClean="0"/>
              <a:t>.</a:t>
            </a:r>
          </a:p>
          <a:p>
            <a:pPr eaLnBrk="1" hangingPunct="1"/>
            <a:r>
              <a:rPr lang="en-US" sz="3600" b="1" dirty="0" smtClean="0"/>
              <a:t>Creation of </a:t>
            </a:r>
            <a:r>
              <a:rPr lang="en-US" sz="3600" b="1" dirty="0" smtClean="0">
                <a:solidFill>
                  <a:srgbClr val="FFFF00"/>
                </a:solidFill>
              </a:rPr>
              <a:t>digital </a:t>
            </a:r>
            <a:r>
              <a:rPr lang="en-US" sz="3600" b="1" dirty="0" smtClean="0"/>
              <a:t>audio, video, and textual </a:t>
            </a:r>
            <a:r>
              <a:rPr lang="en-US" sz="3600" b="1" dirty="0" smtClean="0">
                <a:solidFill>
                  <a:srgbClr val="FFFF00"/>
                </a:solidFill>
              </a:rPr>
              <a:t>content by combining existing content has been impacted by copyright concerns</a:t>
            </a:r>
            <a:r>
              <a:rPr lang="en-US" sz="3600" b="1" dirty="0" smtClean="0"/>
              <a:t>.</a:t>
            </a:r>
          </a:p>
          <a:p>
            <a:pPr eaLnBrk="1" hangingPunct="1"/>
            <a:r>
              <a:rPr lang="en-US" sz="3600" b="1" dirty="0" smtClean="0"/>
              <a:t>The Digital Millennium Copyright Act </a:t>
            </a:r>
            <a:r>
              <a:rPr lang="en-US" sz="3600" b="1" dirty="0" smtClean="0">
                <a:solidFill>
                  <a:srgbClr val="FFFF00"/>
                </a:solidFill>
              </a:rPr>
              <a:t>(DMCA) has been a benefit and a challenge </a:t>
            </a:r>
            <a:r>
              <a:rPr lang="en-US" sz="3600" b="1" dirty="0" smtClean="0"/>
              <a:t>in making copyrighted digital material widely available.</a:t>
            </a: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Economic, Social, Cultural Contexts I</a:t>
            </a:r>
          </a:p>
        </p:txBody>
      </p:sp>
      <p:sp>
        <p:nvSpPr>
          <p:cNvPr id="7" name="Oval 6"/>
          <p:cNvSpPr/>
          <p:nvPr/>
        </p:nvSpPr>
        <p:spPr>
          <a:xfrm>
            <a:off x="9372600" y="7239000"/>
            <a:ext cx="4572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02" tIns="65302" rIns="130602" bIns="65302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638" r="8581" b="8279"/>
          <a:stretch>
            <a:fillRect/>
          </a:stretch>
        </p:blipFill>
        <p:spPr>
          <a:xfrm>
            <a:off x="10210801" y="2645904"/>
            <a:ext cx="2755714" cy="4364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6513047" y="0"/>
            <a:ext cx="8117353" cy="4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28" tIns="54864" rIns="109728" bIns="54864">
            <a:spAutoFit/>
          </a:bodyPr>
          <a:lstStyle/>
          <a:p>
            <a:pPr algn="r"/>
            <a:r>
              <a:rPr lang="en-US" sz="1900" b="1" dirty="0" err="1">
                <a:solidFill>
                  <a:srgbClr val="7F7F7F"/>
                </a:solidFill>
                <a:latin typeface="Courier"/>
                <a:cs typeface="Courier"/>
              </a:rPr>
              <a:t>en.wikipedia.org/wiki/Digital_Millennium_Copyright_Act</a:t>
            </a:r>
            <a:endParaRPr lang="en-US" sz="1900" b="1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0" y="1926031"/>
            <a:ext cx="4800600" cy="664769"/>
          </a:xfrm>
          <a:prstGeom prst="rect">
            <a:avLst/>
          </a:prstGeom>
        </p:spPr>
        <p:txBody>
          <a:bodyPr wrap="square" lIns="109700" tIns="54850" rIns="109700" bIns="54850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tx1"/>
                </a:solidFill>
                <a:latin typeface="18 VAG Rounded Thin   55390"/>
              </a:rPr>
              <a:t>The Statute of Anne, the origin of modern Copyright law, from 1710 </a:t>
            </a:r>
            <a:r>
              <a:rPr lang="en-US" sz="1800" dirty="0" err="1" smtClean="0">
                <a:solidFill>
                  <a:schemeClr val="tx1"/>
                </a:solidFill>
                <a:latin typeface="18 VAG Rounded Thin   55390"/>
              </a:rPr>
              <a:t>(Public Domain)</a:t>
            </a:r>
            <a:endParaRPr lang="en-US" sz="1800" dirty="0">
              <a:solidFill>
                <a:schemeClr val="tx1"/>
              </a:solidFill>
              <a:latin typeface="18 VAG Rounded Thin   55390"/>
            </a:endParaRPr>
          </a:p>
        </p:txBody>
      </p:sp>
    </p:spTree>
    <p:extLst>
      <p:ext uri="{BB962C8B-B14F-4D97-AF65-F5344CB8AC3E}">
        <p14:creationId xmlns:p14="http://schemas.microsoft.com/office/powerpoint/2010/main" val="2433684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883927" y="1176763"/>
            <a:ext cx="8412473" cy="6367037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Legal and Ethical concerns are raised by</a:t>
            </a:r>
          </a:p>
          <a:p>
            <a:pPr lvl="1" eaLnBrk="1" hangingPunct="1"/>
            <a:r>
              <a:rPr lang="en-US" sz="3200" dirty="0" smtClean="0">
                <a:solidFill>
                  <a:srgbClr val="FFFF00"/>
                </a:solidFill>
              </a:rPr>
              <a:t>Innovations </a:t>
            </a:r>
            <a:r>
              <a:rPr lang="en-US" sz="3200" dirty="0" smtClean="0"/>
              <a:t>enabled by computing</a:t>
            </a:r>
          </a:p>
          <a:p>
            <a:pPr lvl="1" eaLnBrk="1" hangingPunct="1"/>
            <a:r>
              <a:rPr lang="en-US" sz="3200" dirty="0" smtClean="0">
                <a:solidFill>
                  <a:srgbClr val="FFFF00"/>
                </a:solidFill>
              </a:rPr>
              <a:t>Authenticated and anonymous access </a:t>
            </a:r>
            <a:r>
              <a:rPr lang="en-US" sz="3200" dirty="0" smtClean="0"/>
              <a:t>to digital information</a:t>
            </a:r>
          </a:p>
          <a:p>
            <a:pPr lvl="1" eaLnBrk="1" hangingPunct="1"/>
            <a:r>
              <a:rPr lang="en-US" sz="3200" dirty="0" smtClean="0">
                <a:solidFill>
                  <a:srgbClr val="FFFF00"/>
                </a:solidFill>
              </a:rPr>
              <a:t>Commercial and governmental censorship </a:t>
            </a:r>
            <a:r>
              <a:rPr lang="en-US" sz="3200" dirty="0" smtClean="0"/>
              <a:t>of digital information</a:t>
            </a:r>
          </a:p>
          <a:p>
            <a:pPr lvl="1" eaLnBrk="1" hangingPunct="1"/>
            <a:r>
              <a:rPr lang="en-US" sz="3200" dirty="0" smtClean="0">
                <a:solidFill>
                  <a:srgbClr val="FFFF00"/>
                </a:solidFill>
              </a:rPr>
              <a:t>Open source and licensing of software </a:t>
            </a:r>
            <a:r>
              <a:rPr lang="en-US" sz="3200" dirty="0" smtClean="0"/>
              <a:t>and content</a:t>
            </a:r>
          </a:p>
          <a:p>
            <a:pPr lvl="1" eaLnBrk="1" hangingPunct="1"/>
            <a:r>
              <a:rPr lang="en-US" sz="3200" dirty="0" smtClean="0"/>
              <a:t>Commercial access to </a:t>
            </a:r>
            <a:r>
              <a:rPr lang="en-US" sz="3200" dirty="0" smtClean="0">
                <a:solidFill>
                  <a:srgbClr val="FFFF00"/>
                </a:solidFill>
              </a:rPr>
              <a:t>music and movie downloads and streaming</a:t>
            </a:r>
            <a:endParaRPr lang="en-US" sz="3200" dirty="0" smtClean="0"/>
          </a:p>
          <a:p>
            <a:pPr lvl="1" eaLnBrk="1" hangingPunct="1"/>
            <a:r>
              <a:rPr lang="en-US" sz="3200" dirty="0" smtClean="0"/>
              <a:t>Access to digital content via </a:t>
            </a:r>
            <a:r>
              <a:rPr lang="en-US" sz="3200" dirty="0" smtClean="0">
                <a:solidFill>
                  <a:srgbClr val="FFFF00"/>
                </a:solidFill>
              </a:rPr>
              <a:t>peer-to-peer networks</a:t>
            </a:r>
            <a:endParaRPr lang="en-US" sz="3200" dirty="0" smtClean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Economic, Social, Cultural Contexts II</a:t>
            </a:r>
          </a:p>
        </p:txBody>
      </p:sp>
      <p:sp>
        <p:nvSpPr>
          <p:cNvPr id="7" name="Oval 6"/>
          <p:cNvSpPr/>
          <p:nvPr/>
        </p:nvSpPr>
        <p:spPr>
          <a:xfrm>
            <a:off x="9372600" y="7239000"/>
            <a:ext cx="4572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02" tIns="65302" rIns="130602" bIns="65302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6539" b="6539"/>
          <a:stretch>
            <a:fillRect/>
          </a:stretch>
        </p:blipFill>
        <p:spPr>
          <a:xfrm>
            <a:off x="9525004" y="1524000"/>
            <a:ext cx="4237147" cy="5566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33684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83927" y="1188721"/>
            <a:ext cx="6583673" cy="6367037"/>
          </a:xfrm>
        </p:spPr>
        <p:txBody>
          <a:bodyPr/>
          <a:lstStyle/>
          <a:p>
            <a:r>
              <a:rPr lang="en-US" sz="2800" b="1" dirty="0" smtClean="0"/>
              <a:t>A GREAT way to share / remix / reuse content</a:t>
            </a:r>
          </a:p>
          <a:p>
            <a:pPr lvl="1"/>
            <a:r>
              <a:rPr lang="en-US" sz="2800" dirty="0" smtClean="0"/>
              <a:t>Legal!</a:t>
            </a:r>
          </a:p>
          <a:p>
            <a:pPr lvl="1"/>
            <a:r>
              <a:rPr lang="en-US" sz="2800" dirty="0" smtClean="0"/>
              <a:t>Set of licenses</a:t>
            </a:r>
          </a:p>
          <a:p>
            <a:pPr lvl="1"/>
            <a:r>
              <a:rPr lang="en-US" sz="2800" dirty="0" smtClean="0"/>
              <a:t>Website for sharing CC content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Open access and Creative Commons </a:t>
            </a:r>
            <a:r>
              <a:rPr lang="en-US" sz="2800" dirty="0" smtClean="0"/>
              <a:t>have enabled broad access to digital information.</a:t>
            </a:r>
          </a:p>
          <a:p>
            <a:endParaRPr lang="en-US" sz="3400" dirty="0" smtClean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6897196"/>
              </p:ext>
            </p:extLst>
          </p:nvPr>
        </p:nvGraphicFramePr>
        <p:xfrm>
          <a:off x="9098916" y="1590035"/>
          <a:ext cx="5145590" cy="58811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5284"/>
                <a:gridCol w="914400"/>
                <a:gridCol w="1299509"/>
                <a:gridCol w="1286397"/>
              </a:tblGrid>
              <a:tr h="98755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BY = Attribution</a:t>
                      </a:r>
                      <a:endParaRPr lang="en-US" sz="16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Share</a:t>
                      </a:r>
                      <a:r>
                        <a:rPr lang="en-US" sz="1600" baseline="0" dirty="0" smtClean="0"/>
                        <a:t> Alike</a:t>
                      </a:r>
                      <a:endParaRPr lang="en-US" sz="16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 Derivatives</a:t>
                      </a:r>
                      <a:endParaRPr lang="en-US" sz="16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Non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Commercial</a:t>
                      </a:r>
                      <a:endParaRPr lang="en-US" sz="1600" dirty="0"/>
                    </a:p>
                  </a:txBody>
                  <a:tcPr marL="109728" marR="109728" marT="54864" marB="54864" anchor="ctr"/>
                </a:tc>
              </a:tr>
              <a:tr h="714253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CC BY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/>
                    </a:p>
                  </a:txBody>
                  <a:tcPr marL="109728" marR="109728" marT="54864" marB="54864" anchor="ctr"/>
                </a:tc>
              </a:tr>
              <a:tr h="731521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CC BY SA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/>
                    </a:p>
                  </a:txBody>
                  <a:tcPr marL="109728" marR="109728" marT="54864" marB="54864" anchor="ctr"/>
                </a:tc>
              </a:tr>
              <a:tr h="745636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CC BY ND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09728" marR="109728" marT="54864" marB="54864" anchor="ctr"/>
                </a:tc>
              </a:tr>
              <a:tr h="85119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CC BY NC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</a:tr>
              <a:tr h="956744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CC</a:t>
                      </a:r>
                      <a:r>
                        <a:rPr lang="en-US" sz="1900" baseline="0" dirty="0" smtClean="0"/>
                        <a:t> BY NC SA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</a:tr>
              <a:tr h="894236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CC BY NC ND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x</a:t>
                      </a:r>
                      <a:endParaRPr lang="en-US" sz="1900" dirty="0"/>
                    </a:p>
                  </a:txBody>
                  <a:tcPr marL="109728" marR="109728" marT="54864" marB="54864"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70" y="2651760"/>
            <a:ext cx="1341120" cy="472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270" y="3383280"/>
            <a:ext cx="1341120" cy="472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728" y="4136582"/>
            <a:ext cx="1341120" cy="4724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929" y="4922520"/>
            <a:ext cx="1341120" cy="472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916" y="5836920"/>
            <a:ext cx="1341120" cy="4724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576" y="6751320"/>
            <a:ext cx="1341120" cy="47244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7620000" y="5718643"/>
            <a:ext cx="6498590" cy="731520"/>
          </a:xfrm>
          <a:prstGeom prst="round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5" name="Rectangle 18"/>
          <p:cNvSpPr>
            <a:spLocks noChangeArrowheads="1"/>
          </p:cNvSpPr>
          <p:nvPr/>
        </p:nvSpPr>
        <p:spPr bwMode="auto">
          <a:xfrm>
            <a:off x="10899577" y="-22932"/>
            <a:ext cx="3730823" cy="48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728" tIns="54864" rIns="109728" bIns="54864">
            <a:spAutoFit/>
          </a:bodyPr>
          <a:lstStyle/>
          <a:p>
            <a:pPr algn="r"/>
            <a:r>
              <a:rPr lang="en-US" sz="2400" b="1" dirty="0" err="1" smtClean="0">
                <a:solidFill>
                  <a:srgbClr val="7F7F7F"/>
                </a:solidFill>
                <a:latin typeface="Courier"/>
                <a:cs typeface="Courier"/>
              </a:rPr>
              <a:t>creativecommons.org</a:t>
            </a:r>
            <a:endParaRPr lang="en-US" sz="2400" b="1" dirty="0">
              <a:solidFill>
                <a:srgbClr val="7F7F7F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Computing Enables Innovation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883927" y="1176763"/>
            <a:ext cx="8412473" cy="6367037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solidFill>
                  <a:srgbClr val="FFFF00"/>
                </a:solidFill>
              </a:rPr>
              <a:t>Machine learning and data mining </a:t>
            </a:r>
            <a:r>
              <a:rPr lang="en-US" sz="3600" b="1" dirty="0" smtClean="0"/>
              <a:t>have enabled innovation in </a:t>
            </a:r>
            <a:r>
              <a:rPr lang="en-US" sz="3600" b="1" dirty="0" smtClean="0">
                <a:solidFill>
                  <a:srgbClr val="FFFF00"/>
                </a:solidFill>
              </a:rPr>
              <a:t>medicine, business, and science</a:t>
            </a:r>
            <a:r>
              <a:rPr lang="en-US" sz="3600" b="1" dirty="0" smtClean="0"/>
              <a:t>.</a:t>
            </a:r>
          </a:p>
          <a:p>
            <a:pPr eaLnBrk="1" hangingPunct="1"/>
            <a:r>
              <a:rPr lang="en-US" sz="3600" b="1" dirty="0" smtClean="0"/>
              <a:t>Computing enables innovation by providing the ability to </a:t>
            </a:r>
            <a:r>
              <a:rPr lang="en-US" sz="3600" b="1" dirty="0" smtClean="0">
                <a:solidFill>
                  <a:srgbClr val="FFFF00"/>
                </a:solidFill>
              </a:rPr>
              <a:t>access and share information</a:t>
            </a:r>
            <a:r>
              <a:rPr lang="en-US" sz="3600" b="1" dirty="0" smtClean="0"/>
              <a:t>.</a:t>
            </a:r>
          </a:p>
          <a:p>
            <a:pPr eaLnBrk="1" hangingPunct="1"/>
            <a:r>
              <a:rPr lang="en-US" sz="3600" b="1" dirty="0" smtClean="0">
                <a:solidFill>
                  <a:srgbClr val="FFFF00"/>
                </a:solidFill>
              </a:rPr>
              <a:t>Open and curated scientific databases </a:t>
            </a:r>
            <a:r>
              <a:rPr lang="en-US" sz="3600" b="1" dirty="0" smtClean="0"/>
              <a:t>have benefited scientific researchers.</a:t>
            </a: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Computing Enables Innovation </a:t>
            </a:r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372600" y="7434662"/>
            <a:ext cx="4572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02" tIns="65302" rIns="130602" bIns="65302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540026" y="2941972"/>
            <a:ext cx="4237147" cy="2836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9121907" y="2356664"/>
            <a:ext cx="5073383" cy="387770"/>
          </a:xfrm>
          <a:prstGeom prst="rect">
            <a:avLst/>
          </a:prstGeom>
        </p:spPr>
        <p:txBody>
          <a:bodyPr wrap="square" lIns="109700" tIns="54850" rIns="109700" bIns="54850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tx1"/>
                </a:solidFill>
                <a:latin typeface="VAG Rounded" panose="020B0500000000000000" pitchFamily="34" charset="0"/>
              </a:rPr>
              <a:t>IBM Watson</a:t>
            </a:r>
            <a:r>
              <a:rPr lang="en-US" sz="1800" i="1" dirty="0" err="1" smtClean="0">
                <a:solidFill>
                  <a:schemeClr val="tx1"/>
                </a:solidFill>
                <a:latin typeface="VAG Rounded" panose="020B0500000000000000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VAG Rounded" panose="020B0500000000000000" pitchFamily="34" charset="0"/>
              </a:rPr>
              <a:t>(Image by Clockready</a:t>
            </a:r>
            <a:r>
              <a:rPr lang="en-US" sz="1800" i="1" dirty="0" err="1" smtClean="0">
                <a:solidFill>
                  <a:schemeClr val="tx1"/>
                </a:solidFill>
                <a:latin typeface="VAG Rounded" panose="020B0500000000000000" pitchFamily="34" charset="0"/>
              </a:rPr>
              <a:t>, Wikipedia)</a:t>
            </a:r>
            <a:endParaRPr lang="en-US" sz="1800" dirty="0">
              <a:solidFill>
                <a:schemeClr val="tx1"/>
              </a:solidFill>
              <a:latin typeface="VAG Rounded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684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883927" y="1176763"/>
            <a:ext cx="8412473" cy="6367037"/>
          </a:xfrm>
        </p:spPr>
        <p:txBody>
          <a:bodyPr/>
          <a:lstStyle/>
          <a:p>
            <a:pPr eaLnBrk="1" hangingPunct="1"/>
            <a:r>
              <a:rPr lang="en-US" sz="3600" b="1" dirty="0" err="1" smtClean="0">
                <a:solidFill>
                  <a:srgbClr val="FFFF00"/>
                </a:solidFill>
              </a:rPr>
              <a:t>Moore’s law </a:t>
            </a:r>
            <a:r>
              <a:rPr lang="en-US" sz="3600" b="1" dirty="0" err="1" smtClean="0"/>
              <a:t>has encouraged </a:t>
            </a:r>
            <a:r>
              <a:rPr lang="en-US" sz="3600" b="1" dirty="0" err="1" smtClean="0">
                <a:solidFill>
                  <a:srgbClr val="FFFF00"/>
                </a:solidFill>
              </a:rPr>
              <a:t>industries </a:t>
            </a:r>
            <a:r>
              <a:rPr lang="en-US" sz="3600" b="1" dirty="0" err="1" smtClean="0"/>
              <a:t>that use computers to effectively </a:t>
            </a:r>
            <a:r>
              <a:rPr lang="en-US" sz="3600" b="1" dirty="0" err="1" smtClean="0">
                <a:solidFill>
                  <a:srgbClr val="FFFF00"/>
                </a:solidFill>
              </a:rPr>
              <a:t>plan future research and development </a:t>
            </a:r>
            <a:r>
              <a:rPr lang="en-US" sz="3600" b="1" dirty="0" err="1" smtClean="0"/>
              <a:t>based on anticipated </a:t>
            </a:r>
            <a:r>
              <a:rPr lang="en-US" sz="3600" b="1" dirty="0" err="1" smtClean="0">
                <a:solidFill>
                  <a:srgbClr val="FFFF00"/>
                </a:solidFill>
              </a:rPr>
              <a:t>increases in computing power</a:t>
            </a:r>
            <a:r>
              <a:rPr lang="en-US" sz="3600" b="1" dirty="0" err="1" smtClean="0"/>
              <a:t>.</a:t>
            </a:r>
          </a:p>
          <a:p>
            <a:pPr eaLnBrk="1" hangingPunct="1"/>
            <a:r>
              <a:rPr lang="en-US" sz="3600" b="1" dirty="0" err="1" smtClean="0"/>
              <a:t>Advances in computing as an enabling technology have generated and </a:t>
            </a:r>
            <a:r>
              <a:rPr lang="en-US" sz="3600" b="1" dirty="0" err="1" smtClean="0">
                <a:solidFill>
                  <a:srgbClr val="FFFF00"/>
                </a:solidFill>
              </a:rPr>
              <a:t>increased the creativity </a:t>
            </a:r>
            <a:r>
              <a:rPr lang="en-US" sz="3600" b="1" dirty="0" err="1" smtClean="0"/>
              <a:t>in other fields.</a:t>
            </a:r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Computing Enables Innovation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372600" y="7510862"/>
            <a:ext cx="4572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02" tIns="65302" rIns="130602" bIns="65302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8" descr="mooreslaw.png"/>
          <p:cNvPicPr>
            <a:picLocks noChangeAspect="1"/>
          </p:cNvPicPr>
          <p:nvPr/>
        </p:nvPicPr>
        <p:blipFill>
          <a:blip r:embed="rId3"/>
          <a:srcRect l="2745" t="11269" b="6444"/>
          <a:stretch>
            <a:fillRect/>
          </a:stretch>
        </p:blipFill>
        <p:spPr bwMode="auto">
          <a:xfrm>
            <a:off x="9296400" y="1759370"/>
            <a:ext cx="4806156" cy="356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9144000" y="1371600"/>
            <a:ext cx="4800600" cy="387770"/>
          </a:xfrm>
          <a:prstGeom prst="rect">
            <a:avLst/>
          </a:prstGeom>
        </p:spPr>
        <p:txBody>
          <a:bodyPr wrap="square" lIns="109700" tIns="54850" rIns="109700" bIns="54850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tx1"/>
                </a:solidFill>
                <a:latin typeface="18 VAG Rounded Thin   55390"/>
              </a:rPr>
              <a:t>Moore’s Law </a:t>
            </a:r>
            <a:r>
              <a:rPr lang="en-US" sz="1800" dirty="0" err="1" smtClean="0">
                <a:solidFill>
                  <a:schemeClr val="tx1"/>
                </a:solidFill>
                <a:latin typeface="18 VAG Rounded Thin   55390"/>
              </a:rPr>
              <a:t>(Image by Loadmaster</a:t>
            </a:r>
            <a:r>
              <a:rPr lang="en-US" sz="1800" i="1" dirty="0" err="1" smtClean="0">
                <a:solidFill>
                  <a:schemeClr val="tx1"/>
                </a:solidFill>
                <a:latin typeface="18 VAG Rounded Thin   55390"/>
              </a:rPr>
              <a:t>, Wikipedia)</a:t>
            </a:r>
            <a:endParaRPr lang="en-US" sz="1800" dirty="0">
              <a:solidFill>
                <a:schemeClr val="tx1"/>
              </a:solidFill>
              <a:latin typeface="18 VAG Rounded Thin   55390"/>
            </a:endParaRPr>
          </a:p>
        </p:txBody>
      </p:sp>
      <p:pic>
        <p:nvPicPr>
          <p:cNvPr id="16" name="Picture 8" descr="mooreslaw.png"/>
          <p:cNvPicPr>
            <a:picLocks noChangeAspect="1"/>
          </p:cNvPicPr>
          <p:nvPr/>
        </p:nvPicPr>
        <p:blipFill>
          <a:blip r:embed="rId4"/>
          <a:srcRect t="24085" b="20138"/>
          <a:stretch>
            <a:fillRect/>
          </a:stretch>
        </p:blipFill>
        <p:spPr bwMode="auto">
          <a:xfrm>
            <a:off x="9448800" y="6078432"/>
            <a:ext cx="4419600" cy="1541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8953500" y="5642080"/>
            <a:ext cx="5334000" cy="387770"/>
          </a:xfrm>
          <a:prstGeom prst="rect">
            <a:avLst/>
          </a:prstGeom>
        </p:spPr>
        <p:txBody>
          <a:bodyPr wrap="square" lIns="109700" tIns="54850" rIns="109700" bIns="54850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tx1"/>
                </a:solidFill>
                <a:latin typeface="18 VAG Rounded Thin   55390"/>
              </a:rPr>
              <a:t>Pixar Studios </a:t>
            </a:r>
            <a:r>
              <a:rPr lang="en-US" sz="1800" dirty="0" err="1" smtClean="0">
                <a:solidFill>
                  <a:schemeClr val="tx1"/>
                </a:solidFill>
                <a:latin typeface="18 VAG Rounded Thin   55390"/>
              </a:rPr>
              <a:t>(Image by Coolcaesar</a:t>
            </a:r>
            <a:r>
              <a:rPr lang="en-US" sz="1800" i="1" dirty="0" err="1" smtClean="0">
                <a:solidFill>
                  <a:schemeClr val="tx1"/>
                </a:solidFill>
                <a:latin typeface="18 VAG Rounded Thin   55390"/>
              </a:rPr>
              <a:t>, Wikipedia)</a:t>
            </a:r>
            <a:endParaRPr lang="en-US" sz="1800" dirty="0">
              <a:solidFill>
                <a:schemeClr val="tx1"/>
              </a:solidFill>
              <a:latin typeface="18 VAG Rounded Thin   5539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863759" y="6781800"/>
            <a:ext cx="990600" cy="707844"/>
          </a:xfrm>
          <a:prstGeom prst="rect">
            <a:avLst/>
          </a:prstGeom>
        </p:spPr>
        <p:txBody>
          <a:bodyPr wrap="square" lIns="91401" tIns="45699" rIns="91401" bIns="45699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684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Economic, Social, Cultural Contexts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883927" y="1176763"/>
            <a:ext cx="8412473" cy="6367037"/>
          </a:xfrm>
        </p:spPr>
        <p:txBody>
          <a:bodyPr/>
          <a:lstStyle/>
          <a:p>
            <a:pPr eaLnBrk="1" hangingPunct="1"/>
            <a:r>
              <a:rPr lang="en-US" sz="3600" dirty="0" smtClean="0"/>
              <a:t>Computing innovations </a:t>
            </a:r>
            <a:r>
              <a:rPr lang="en-US" sz="3600" dirty="0" smtClean="0">
                <a:solidFill>
                  <a:srgbClr val="FFFF00"/>
                </a:solidFill>
              </a:rPr>
              <a:t>influence and are influenced by </a:t>
            </a:r>
            <a:r>
              <a:rPr lang="en-US" sz="3600" dirty="0" smtClean="0"/>
              <a:t>the economic, social, and cultural contexts in which they are designed and used!</a:t>
            </a:r>
            <a:endParaRPr lang="en-US" sz="3600" dirty="0" err="1" smtClean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Economic, Social, Cultural Contexts I</a:t>
            </a:r>
          </a:p>
        </p:txBody>
      </p:sp>
      <p:sp>
        <p:nvSpPr>
          <p:cNvPr id="7" name="Oval 6"/>
          <p:cNvSpPr/>
          <p:nvPr/>
        </p:nvSpPr>
        <p:spPr>
          <a:xfrm>
            <a:off x="9372600" y="7239000"/>
            <a:ext cx="4572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02" tIns="65302" rIns="130602" bIns="65302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086" y="2285726"/>
            <a:ext cx="4519422" cy="4877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 descr="1-1216221458n7mg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100" t="6642" r="18767" b="5446"/>
          <a:stretch>
            <a:fillRect/>
          </a:stretch>
        </p:blipFill>
        <p:spPr>
          <a:xfrm>
            <a:off x="10820400" y="3124200"/>
            <a:ext cx="1560193" cy="1447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44000" y="1621231"/>
            <a:ext cx="4800600" cy="664769"/>
          </a:xfrm>
          <a:prstGeom prst="rect">
            <a:avLst/>
          </a:prstGeom>
        </p:spPr>
        <p:txBody>
          <a:bodyPr wrap="square" lIns="109700" tIns="54850" rIns="109700" bIns="54850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tx1"/>
                </a:solidFill>
                <a:latin typeface="18 VAG Rounded Thin   55390"/>
              </a:rPr>
              <a:t>Laptop </a:t>
            </a:r>
            <a:r>
              <a:rPr lang="en-US" sz="1800" dirty="0" err="1" smtClean="0">
                <a:solidFill>
                  <a:schemeClr val="tx1"/>
                </a:solidFill>
                <a:latin typeface="18 VAG Rounded Thin   55390"/>
              </a:rPr>
              <a:t>(Image by Petr Kratochvil</a:t>
            </a:r>
            <a:r>
              <a:rPr lang="en-US" sz="1800" i="1" dirty="0" err="1" smtClean="0">
                <a:solidFill>
                  <a:schemeClr val="tx1"/>
                </a:solidFill>
                <a:latin typeface="18 VAG Rounded Thin   55390"/>
              </a:rPr>
              <a:t>, publicdomainpictures.net)</a:t>
            </a:r>
            <a:endParaRPr lang="en-US" sz="1800" dirty="0">
              <a:solidFill>
                <a:schemeClr val="tx1"/>
              </a:solidFill>
              <a:latin typeface="18 VAG Rounded Thin   55390"/>
            </a:endParaRPr>
          </a:p>
        </p:txBody>
      </p:sp>
    </p:spTree>
    <p:extLst>
      <p:ext uri="{BB962C8B-B14F-4D97-AF65-F5344CB8AC3E}">
        <p14:creationId xmlns:p14="http://schemas.microsoft.com/office/powerpoint/2010/main" val="2433684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883927" y="1176763"/>
            <a:ext cx="8294987" cy="6367037"/>
          </a:xfrm>
        </p:spPr>
        <p:txBody>
          <a:bodyPr/>
          <a:lstStyle/>
          <a:p>
            <a:r>
              <a:rPr lang="en-US" sz="3600" b="1" dirty="0">
                <a:solidFill>
                  <a:srgbClr val="FFFF00"/>
                </a:solidFill>
              </a:rPr>
              <a:t>Mobile, wireless, and networked </a:t>
            </a:r>
            <a:r>
              <a:rPr lang="en-US" sz="3600" b="1" dirty="0"/>
              <a:t>computing have an </a:t>
            </a:r>
            <a:r>
              <a:rPr lang="en-US" sz="3600" b="1" dirty="0">
                <a:solidFill>
                  <a:srgbClr val="FFFF00"/>
                </a:solidFill>
              </a:rPr>
              <a:t>impact on innovation </a:t>
            </a:r>
            <a:r>
              <a:rPr lang="en-US" sz="3600" b="1" dirty="0"/>
              <a:t>throughout the world. </a:t>
            </a:r>
            <a:endParaRPr lang="en-US" sz="3600" b="1" dirty="0" smtClean="0">
              <a:solidFill>
                <a:srgbClr val="FFFF00"/>
              </a:solidFill>
            </a:endParaRPr>
          </a:p>
          <a:p>
            <a:r>
              <a:rPr lang="en-US" sz="3600" b="1" dirty="0" smtClean="0">
                <a:solidFill>
                  <a:srgbClr val="FFFF00"/>
                </a:solidFill>
              </a:rPr>
              <a:t>Networks </a:t>
            </a:r>
            <a:r>
              <a:rPr lang="en-US" sz="3600" b="1" dirty="0">
                <a:solidFill>
                  <a:srgbClr val="FFFF00"/>
                </a:solidFill>
              </a:rPr>
              <a:t>and infrastructure </a:t>
            </a:r>
            <a:r>
              <a:rPr lang="en-US" sz="3600" b="1" dirty="0"/>
              <a:t>are </a:t>
            </a:r>
            <a:r>
              <a:rPr lang="en-US" sz="3600" b="1" dirty="0">
                <a:solidFill>
                  <a:srgbClr val="FFFF00"/>
                </a:solidFill>
              </a:rPr>
              <a:t>supported by </a:t>
            </a:r>
            <a:r>
              <a:rPr lang="en-US" sz="3600" b="1" dirty="0"/>
              <a:t>both </a:t>
            </a:r>
            <a:r>
              <a:rPr lang="en-US" sz="3600" b="1" dirty="0">
                <a:solidFill>
                  <a:srgbClr val="FFFF00"/>
                </a:solidFill>
              </a:rPr>
              <a:t>commercial and governmental </a:t>
            </a:r>
            <a:r>
              <a:rPr lang="en-US" sz="3600" b="1" dirty="0"/>
              <a:t>initiatives. </a:t>
            </a:r>
            <a:endParaRPr lang="en-US" sz="3600" b="1" dirty="0" smtClean="0"/>
          </a:p>
          <a:p>
            <a:pPr lvl="1"/>
            <a:r>
              <a:rPr lang="en-US" sz="3000" b="1" dirty="0" smtClean="0"/>
              <a:t>E.g. Google Fiber</a:t>
            </a:r>
            <a:endParaRPr lang="en-US" sz="3000" b="1" dirty="0"/>
          </a:p>
          <a:p>
            <a:r>
              <a:rPr lang="en-US" sz="3600" b="1" dirty="0"/>
              <a:t>The innovation and impact of </a:t>
            </a:r>
            <a:r>
              <a:rPr lang="en-US" sz="3600" b="1" dirty="0">
                <a:solidFill>
                  <a:srgbClr val="FFFF00"/>
                </a:solidFill>
              </a:rPr>
              <a:t>social media and online access varies </a:t>
            </a:r>
            <a:r>
              <a:rPr lang="en-US" sz="3600" b="1" dirty="0"/>
              <a:t>in </a:t>
            </a:r>
            <a:r>
              <a:rPr lang="en-US" sz="3600" b="1" dirty="0">
                <a:solidFill>
                  <a:srgbClr val="FFFF00"/>
                </a:solidFill>
              </a:rPr>
              <a:t>different countries </a:t>
            </a:r>
            <a:r>
              <a:rPr lang="en-US" sz="3600" b="1" dirty="0"/>
              <a:t>and in </a:t>
            </a:r>
            <a:r>
              <a:rPr lang="en-US" sz="3600" b="1" dirty="0">
                <a:solidFill>
                  <a:srgbClr val="FFFF00"/>
                </a:solidFill>
              </a:rPr>
              <a:t>different socioeconomic </a:t>
            </a:r>
            <a:r>
              <a:rPr lang="en-US" sz="3600" b="1" dirty="0"/>
              <a:t>groups. </a:t>
            </a:r>
            <a:endParaRPr lang="en-US" sz="3600" b="1" dirty="0" smtClean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Economic, Social, Cultural Contexts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372600" y="7239000"/>
            <a:ext cx="4572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02" tIns="65302" rIns="130602" bIns="65302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525004" y="2537173"/>
            <a:ext cx="4237147" cy="4625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144000" y="2050630"/>
            <a:ext cx="4800600" cy="387770"/>
          </a:xfrm>
          <a:prstGeom prst="rect">
            <a:avLst/>
          </a:prstGeom>
        </p:spPr>
        <p:txBody>
          <a:bodyPr wrap="square" lIns="109700" tIns="54850" rIns="109700" bIns="54850">
            <a:spAutoFit/>
          </a:bodyPr>
          <a:lstStyle/>
          <a:p>
            <a:pPr algn="ctr"/>
            <a:r>
              <a:rPr lang="en-US" sz="1800" b="1" dirty="0" err="1" smtClean="0">
                <a:solidFill>
                  <a:schemeClr val="tx1"/>
                </a:solidFill>
                <a:latin typeface="18 VAG Rounded Thin   55390"/>
              </a:rPr>
              <a:t>Arab Spring </a:t>
            </a:r>
            <a:r>
              <a:rPr lang="en-US" sz="1800" dirty="0" err="1" smtClean="0">
                <a:solidFill>
                  <a:schemeClr val="tx1"/>
                </a:solidFill>
                <a:latin typeface="18 VAG Rounded Thin   55390"/>
              </a:rPr>
              <a:t>(Image by Soerfm</a:t>
            </a:r>
            <a:r>
              <a:rPr lang="en-US" sz="1800" i="1" dirty="0" err="1" smtClean="0">
                <a:solidFill>
                  <a:schemeClr val="tx1"/>
                </a:solidFill>
                <a:latin typeface="18 VAG Rounded Thin   55390"/>
              </a:rPr>
              <a:t>, Wikipedia)</a:t>
            </a:r>
            <a:endParaRPr lang="en-US" sz="1800" dirty="0">
              <a:solidFill>
                <a:schemeClr val="tx1"/>
              </a:solidFill>
              <a:latin typeface="18 VAG Rounded Thin   55390"/>
            </a:endParaRPr>
          </a:p>
        </p:txBody>
      </p:sp>
    </p:spTree>
    <p:extLst>
      <p:ext uri="{BB962C8B-B14F-4D97-AF65-F5344CB8AC3E}">
        <p14:creationId xmlns:p14="http://schemas.microsoft.com/office/powerpoint/2010/main" val="2433684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883927" y="1176763"/>
            <a:ext cx="8564873" cy="6367037"/>
          </a:xfrm>
        </p:spPr>
        <p:txBody>
          <a:bodyPr/>
          <a:lstStyle/>
          <a:p>
            <a:r>
              <a:rPr lang="en-US" sz="3200" b="1" dirty="0"/>
              <a:t>The </a:t>
            </a:r>
            <a:r>
              <a:rPr lang="en-US" sz="3200" b="1" dirty="0">
                <a:solidFill>
                  <a:srgbClr val="FFFF00"/>
                </a:solidFill>
              </a:rPr>
              <a:t>global distribution </a:t>
            </a:r>
            <a:r>
              <a:rPr lang="en-US" sz="3200" b="1" dirty="0"/>
              <a:t>of </a:t>
            </a:r>
            <a:r>
              <a:rPr lang="en-US" sz="3200" b="1" dirty="0">
                <a:solidFill>
                  <a:srgbClr val="FFFF00"/>
                </a:solidFill>
              </a:rPr>
              <a:t>computing resources </a:t>
            </a:r>
            <a:r>
              <a:rPr lang="en-US" sz="3200" b="1" dirty="0"/>
              <a:t>raises </a:t>
            </a:r>
            <a:r>
              <a:rPr lang="en-US" sz="3200" b="1" dirty="0">
                <a:solidFill>
                  <a:srgbClr val="FFFF00"/>
                </a:solidFill>
              </a:rPr>
              <a:t>issues of equity, access, and power</a:t>
            </a:r>
            <a:r>
              <a:rPr lang="en-US" sz="3200" b="1" dirty="0"/>
              <a:t>. </a:t>
            </a:r>
          </a:p>
          <a:p>
            <a:r>
              <a:rPr lang="en-US" sz="3200" b="1" dirty="0">
                <a:solidFill>
                  <a:srgbClr val="FFFF00"/>
                </a:solidFill>
              </a:rPr>
              <a:t>Groups and individuals </a:t>
            </a:r>
            <a:r>
              <a:rPr lang="en-US" sz="3200" b="1" dirty="0"/>
              <a:t>are </a:t>
            </a:r>
            <a:r>
              <a:rPr lang="en-US" sz="3200" b="1" dirty="0">
                <a:solidFill>
                  <a:srgbClr val="FFFF00"/>
                </a:solidFill>
              </a:rPr>
              <a:t>affected by </a:t>
            </a:r>
            <a:r>
              <a:rPr lang="en-US" sz="3200" b="1" dirty="0"/>
              <a:t>the </a:t>
            </a:r>
            <a:br>
              <a:rPr lang="en-US" sz="3200" b="1" dirty="0"/>
            </a:br>
            <a:r>
              <a:rPr lang="en-US" sz="3200" b="1" dirty="0"/>
              <a:t>“</a:t>
            </a:r>
            <a:r>
              <a:rPr lang="en-US" sz="3200" b="1" dirty="0">
                <a:solidFill>
                  <a:srgbClr val="FFFF00"/>
                </a:solidFill>
              </a:rPr>
              <a:t>digital divide</a:t>
            </a:r>
            <a:r>
              <a:rPr lang="en-US" sz="3200" b="1" dirty="0"/>
              <a:t>” — differing </a:t>
            </a:r>
            <a:r>
              <a:rPr lang="en-US" sz="3200" b="1" dirty="0">
                <a:solidFill>
                  <a:srgbClr val="FFFF00"/>
                </a:solidFill>
              </a:rPr>
              <a:t>access to </a:t>
            </a:r>
            <a:r>
              <a:rPr lang="en-US" sz="3200" b="1" dirty="0"/>
              <a:t>computing and the </a:t>
            </a:r>
            <a:r>
              <a:rPr lang="en-US" sz="3200" b="1" dirty="0">
                <a:solidFill>
                  <a:srgbClr val="FFFF00"/>
                </a:solidFill>
              </a:rPr>
              <a:t>Internet </a:t>
            </a:r>
            <a:r>
              <a:rPr lang="en-US" sz="3200" b="1" dirty="0"/>
              <a:t>based on </a:t>
            </a:r>
            <a:r>
              <a:rPr lang="en-US" sz="3200" b="1" dirty="0">
                <a:solidFill>
                  <a:srgbClr val="FFFF00"/>
                </a:solidFill>
              </a:rPr>
              <a:t>socioeconomic or geographic </a:t>
            </a:r>
            <a:r>
              <a:rPr lang="en-US" sz="3200" b="1" dirty="0"/>
              <a:t>characteristics</a:t>
            </a:r>
            <a:r>
              <a:rPr lang="en-US" sz="3200" b="1" dirty="0" smtClean="0"/>
              <a:t>.</a:t>
            </a:r>
          </a:p>
          <a:p>
            <a:pPr lvl="1"/>
            <a:r>
              <a:rPr lang="en-US" sz="3000" b="1" dirty="0" smtClean="0"/>
              <a:t>Affordability</a:t>
            </a:r>
          </a:p>
          <a:p>
            <a:pPr lvl="1"/>
            <a:r>
              <a:rPr lang="en-US" sz="3000" b="1" dirty="0" smtClean="0"/>
              <a:t>Quality of Service (</a:t>
            </a:r>
            <a:r>
              <a:rPr lang="en-US" sz="3000" b="1" dirty="0" err="1" smtClean="0"/>
              <a:t>QoS</a:t>
            </a:r>
            <a:r>
              <a:rPr lang="en-US" sz="3000" b="1" dirty="0" smtClean="0"/>
              <a:t>)</a:t>
            </a:r>
          </a:p>
          <a:p>
            <a:pPr lvl="1"/>
            <a:r>
              <a:rPr lang="en-US" sz="3000" b="1" dirty="0" smtClean="0"/>
              <a:t>Language</a:t>
            </a:r>
            <a:endParaRPr lang="en-US" sz="3000" b="1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Economic, Social, Cultural Contexts III</a:t>
            </a:r>
          </a:p>
        </p:txBody>
      </p:sp>
      <p:sp>
        <p:nvSpPr>
          <p:cNvPr id="7" name="Oval 6"/>
          <p:cNvSpPr/>
          <p:nvPr/>
        </p:nvSpPr>
        <p:spPr>
          <a:xfrm>
            <a:off x="9372600" y="7239000"/>
            <a:ext cx="45720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02" tIns="65302" rIns="130602" bIns="65302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863759" y="6781800"/>
            <a:ext cx="990600" cy="707844"/>
          </a:xfrm>
          <a:prstGeom prst="rect">
            <a:avLst/>
          </a:prstGeom>
        </p:spPr>
        <p:txBody>
          <a:bodyPr wrap="square" lIns="91401" tIns="45699" rIns="91401" bIns="45699">
            <a:spAutoFit/>
          </a:bodyPr>
          <a:lstStyle/>
          <a:p>
            <a:pPr algn="ctr"/>
            <a:r>
              <a:rPr lang="en-US" sz="4000" smtClean="0">
                <a:solidFill>
                  <a:schemeClr val="tx1"/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6792989"/>
            <a:ext cx="13276729" cy="202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595" tIns="65298" rIns="130595" bIns="65298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3"/>
              </a:rPr>
              <a:t>http://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3"/>
              </a:rPr>
              <a:t>news.bbc.co.uk/2/hi/technology/8552410.stm</a:t>
            </a:r>
            <a:endParaRPr lang="en-US" sz="18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4"/>
              </a:rPr>
              <a:t>http://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4"/>
              </a:rPr>
              <a:t>techcrunch.com/2015/07/12/the-shrinking-digital-divide</a:t>
            </a:r>
            <a:endParaRPr lang="en-US" sz="18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5"/>
              </a:rPr>
              <a:t>http://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5"/>
              </a:rPr>
              <a:t>www.wired.com/2015/01/the-digital-divide-is-not-binary</a:t>
            </a:r>
            <a:endParaRPr lang="en-US" sz="18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endParaRPr lang="en-US" sz="23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endParaRPr lang="en-US" sz="23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endParaRPr lang="en-US" sz="23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6031" t="2695" r="16242" b="2481"/>
          <a:stretch/>
        </p:blipFill>
        <p:spPr>
          <a:xfrm>
            <a:off x="9353550" y="1371600"/>
            <a:ext cx="5105400" cy="54102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7315200" y="1188733"/>
            <a:ext cx="1066800" cy="1173468"/>
          </a:xfrm>
        </p:spPr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84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83927" y="1188721"/>
            <a:ext cx="8625833" cy="6367037"/>
          </a:xfrm>
        </p:spPr>
        <p:txBody>
          <a:bodyPr/>
          <a:lstStyle/>
          <a:p>
            <a:pPr>
              <a:buNone/>
            </a:pPr>
            <a:endParaRPr lang="en-US" sz="3100" dirty="0"/>
          </a:p>
          <a:p>
            <a:pPr marL="832180" indent="-653044">
              <a:buFont typeface="+mj-lt"/>
              <a:buAutoNum type="alphaLcParenR"/>
            </a:pPr>
            <a:r>
              <a:rPr lang="en-US" sz="3600" dirty="0" smtClean="0"/>
              <a:t>Free iPads for all kids</a:t>
            </a:r>
            <a:endParaRPr lang="en-US" sz="3600" dirty="0"/>
          </a:p>
          <a:p>
            <a:pPr marL="832180" indent="-653044">
              <a:buFont typeface="+mj-lt"/>
              <a:buAutoNum type="alphaLcParenR"/>
            </a:pPr>
            <a:r>
              <a:rPr lang="en-US" sz="3600" dirty="0" smtClean="0"/>
              <a:t>More computers in libraries</a:t>
            </a:r>
            <a:endParaRPr lang="en-US" sz="3600" dirty="0"/>
          </a:p>
          <a:p>
            <a:pPr marL="832180" indent="-653044">
              <a:buFont typeface="+mj-lt"/>
              <a:buAutoNum type="alphaLcParenR"/>
            </a:pPr>
            <a:r>
              <a:rPr lang="en-US" sz="3600" dirty="0" smtClean="0"/>
              <a:t>Free wifi for communities</a:t>
            </a:r>
            <a:endParaRPr lang="en-US" sz="3600" dirty="0"/>
          </a:p>
          <a:p>
            <a:pPr marL="832180" indent="-653044">
              <a:buFont typeface="+mj-lt"/>
              <a:buAutoNum type="alphaLcParenR"/>
            </a:pPr>
            <a:r>
              <a:rPr lang="en-US" sz="3600" dirty="0" smtClean="0"/>
              <a:t>One Laptop Per Child</a:t>
            </a:r>
          </a:p>
          <a:p>
            <a:pPr marL="832180" indent="-653044">
              <a:buFont typeface="+mj-lt"/>
              <a:buAutoNum type="alphaLcParenR"/>
            </a:pPr>
            <a:r>
              <a:rPr lang="en-US" sz="3600" dirty="0" smtClean="0"/>
              <a:t>Something else!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 smtClean="0"/>
              <a:t>The best way to solve the Digital Divide is…</a:t>
            </a:r>
            <a:endParaRPr lang="en-US" sz="5500" dirty="0"/>
          </a:p>
        </p:txBody>
      </p:sp>
      <p:sp>
        <p:nvSpPr>
          <p:cNvPr id="8" name="Oval 7"/>
          <p:cNvSpPr/>
          <p:nvPr/>
        </p:nvSpPr>
        <p:spPr>
          <a:xfrm>
            <a:off x="9525002" y="6840302"/>
            <a:ext cx="4495800" cy="566338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noFill/>
          </a:ln>
          <a:effectLst>
            <a:softEdge rad="1397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09" tIns="65305" rIns="130609" bIns="65305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/>
          <a:srcRect l="7298" t="14340" r="10573" b="10814"/>
          <a:stretch>
            <a:fillRect/>
          </a:stretch>
        </p:blipFill>
        <p:spPr bwMode="auto">
          <a:xfrm>
            <a:off x="9525000" y="2286000"/>
            <a:ext cx="4814960" cy="438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-457200" y="6840302"/>
            <a:ext cx="13276729" cy="257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595" tIns="65298" rIns="130595" bIns="65298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4"/>
              </a:rPr>
              <a:t>http://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4"/>
              </a:rPr>
              <a:t>www.latimes.com/local/lanow/la-me-ln-ipad-curriculum-refund-20150415-story.html</a:t>
            </a:r>
            <a:endParaRPr lang="en-US" sz="18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5"/>
              </a:rPr>
              <a:t>http://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5"/>
              </a:rPr>
              <a:t>one.laptop.org</a:t>
            </a:r>
            <a:endParaRPr lang="en-US" sz="18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6"/>
              </a:rPr>
              <a:t>http://</a:t>
            </a:r>
            <a:r>
              <a:rPr lang="en-US" sz="18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/>
                <a:cs typeface="Courier New"/>
                <a:hlinkClick r:id="rId6"/>
              </a:rPr>
              <a:t>www.businessinsider.com/9-cities-with-the-best-free-wifi-2014-2</a:t>
            </a:r>
            <a:endParaRPr lang="en-US" sz="18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endParaRPr lang="en-US" sz="18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endParaRPr lang="en-US" sz="18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endParaRPr lang="en-US" sz="23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endParaRPr lang="en-US" sz="2300" b="1" dirty="0" smtClean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  <a:p>
            <a:pPr algn="r"/>
            <a:endParaRPr lang="en-US" sz="23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/>
              <a:cs typeface="Courier New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ヒラギノ丸ゴ Pro W4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68038</TotalTime>
  <Pages>47</Pages>
  <Words>832</Words>
  <Application>Microsoft Office PowerPoint</Application>
  <PresentationFormat>Custom</PresentationFormat>
  <Paragraphs>130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ＭＳ Ｐゴシック</vt:lpstr>
      <vt:lpstr>18 VAG Rounded Black   09390</vt:lpstr>
      <vt:lpstr>18 VAG Rounded Bold   07390</vt:lpstr>
      <vt:lpstr>18 VAG Rounded Thin   55390</vt:lpstr>
      <vt:lpstr>Arial</vt:lpstr>
      <vt:lpstr>Corbel</vt:lpstr>
      <vt:lpstr>Courier</vt:lpstr>
      <vt:lpstr>Courier New</vt:lpstr>
      <vt:lpstr>Helvetica</vt:lpstr>
      <vt:lpstr>Times</vt:lpstr>
      <vt:lpstr>VAG Rounded</vt:lpstr>
      <vt:lpstr>Vagrounded</vt:lpstr>
      <vt:lpstr>Wingdings</vt:lpstr>
      <vt:lpstr>Wingdings 2</vt:lpstr>
      <vt:lpstr>Wingdings 3</vt:lpstr>
      <vt:lpstr>Metro</vt:lpstr>
      <vt:lpstr>The Maker Movement</vt:lpstr>
      <vt:lpstr>PowerPoint Presentation</vt:lpstr>
      <vt:lpstr>Computing Enables Innovation I</vt:lpstr>
      <vt:lpstr>Computing Enables Innovation II</vt:lpstr>
      <vt:lpstr>PowerPoint Presentation</vt:lpstr>
      <vt:lpstr>Economic, Social, Cultural Contexts I</vt:lpstr>
      <vt:lpstr>Economic, Social, Cultural Contexts II</vt:lpstr>
      <vt:lpstr>Economic, Social, Cultural Contexts III</vt:lpstr>
      <vt:lpstr>The best way to solve the Digital Divide is…</vt:lpstr>
      <vt:lpstr>Where do you get your music?</vt:lpstr>
      <vt:lpstr>PowerPoint Presentation</vt:lpstr>
      <vt:lpstr>Intellectual Property via Copyright </vt:lpstr>
      <vt:lpstr>Economic, Social, Cultural Contexts I</vt:lpstr>
      <vt:lpstr>Economic, Social, Cultural Contexts II</vt:lpstr>
      <vt:lpstr>Creative Commons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CS61C - Lecture 13</dc:title>
  <dc:subject/>
  <dc:creator>John Wawrzynek</dc:creator>
  <cp:keywords/>
  <dc:description/>
  <cp:lastModifiedBy>Jonathan McKinsey</cp:lastModifiedBy>
  <cp:revision>3468</cp:revision>
  <cp:lastPrinted>2015-03-09T08:21:39Z</cp:lastPrinted>
  <dcterms:created xsi:type="dcterms:W3CDTF">2015-03-16T17:27:09Z</dcterms:created>
  <dcterms:modified xsi:type="dcterms:W3CDTF">2015-07-13T09:02:59Z</dcterms:modified>
</cp:coreProperties>
</file>